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3" r:id="rId5"/>
    <p:sldId id="295" r:id="rId6"/>
    <p:sldId id="312" r:id="rId7"/>
    <p:sldId id="296" r:id="rId8"/>
    <p:sldId id="300" r:id="rId9"/>
    <p:sldId id="305" r:id="rId10"/>
    <p:sldId id="306" r:id="rId11"/>
    <p:sldId id="307" r:id="rId12"/>
    <p:sldId id="308" r:id="rId13"/>
    <p:sldId id="309" r:id="rId14"/>
    <p:sldId id="310" r:id="rId15"/>
    <p:sldId id="311" r:id="rId16"/>
    <p:sldId id="313" r:id="rId17"/>
    <p:sldId id="31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19" autoAdjust="0"/>
  </p:normalViewPr>
  <p:slideViewPr>
    <p:cSldViewPr snapToGrid="0">
      <p:cViewPr varScale="1">
        <p:scale>
          <a:sx n="70" d="100"/>
          <a:sy n="70" d="100"/>
        </p:scale>
        <p:origin x="187"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svg"/><Relationship Id="rId9"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3B5866-6883-4575-BBDB-8BDA5583E1EB}"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E88741F8-4B50-4B36-A035-66628E0B2CEC}">
      <dgm:prSet/>
      <dgm:spPr/>
      <dgm:t>
        <a:bodyPr/>
        <a:lstStyle/>
        <a:p>
          <a:r>
            <a:rPr lang="en-IN"/>
            <a:t>Data Acquisition: Involves reading and loading the dataset into a DataFrame.</a:t>
          </a:r>
          <a:endParaRPr lang="en-US"/>
        </a:p>
      </dgm:t>
    </dgm:pt>
    <dgm:pt modelId="{E30C8EA8-8EA6-4E17-A98B-31CE878895C1}" type="parTrans" cxnId="{9F722926-D76D-4E19-BE3E-506FAAC908F6}">
      <dgm:prSet/>
      <dgm:spPr/>
      <dgm:t>
        <a:bodyPr/>
        <a:lstStyle/>
        <a:p>
          <a:endParaRPr lang="en-US"/>
        </a:p>
      </dgm:t>
    </dgm:pt>
    <dgm:pt modelId="{F8751B40-469D-4DD4-B83F-77F46E031115}" type="sibTrans" cxnId="{9F722926-D76D-4E19-BE3E-506FAAC908F6}">
      <dgm:prSet/>
      <dgm:spPr/>
      <dgm:t>
        <a:bodyPr/>
        <a:lstStyle/>
        <a:p>
          <a:endParaRPr lang="en-US"/>
        </a:p>
      </dgm:t>
    </dgm:pt>
    <dgm:pt modelId="{2FBBC471-2D80-4848-ABD3-6B331FF176F8}">
      <dgm:prSet/>
      <dgm:spPr/>
      <dgm:t>
        <a:bodyPr/>
        <a:lstStyle/>
        <a:p>
          <a:r>
            <a:rPr lang="en-IN" dirty="0"/>
            <a:t>Data Preprocessing: Cleans the text data by removing unwanted characters, URLs, and formatting the text for analysis.</a:t>
          </a:r>
          <a:endParaRPr lang="en-US" dirty="0"/>
        </a:p>
      </dgm:t>
    </dgm:pt>
    <dgm:pt modelId="{34C6CA23-C56B-4838-9A22-5570AE454F8D}" type="parTrans" cxnId="{AE497489-1F12-4676-BC16-1E301439FBB9}">
      <dgm:prSet/>
      <dgm:spPr/>
      <dgm:t>
        <a:bodyPr/>
        <a:lstStyle/>
        <a:p>
          <a:endParaRPr lang="en-US"/>
        </a:p>
      </dgm:t>
    </dgm:pt>
    <dgm:pt modelId="{389F6E55-D739-49E4-8295-FD2026BB00FA}" type="sibTrans" cxnId="{AE497489-1F12-4676-BC16-1E301439FBB9}">
      <dgm:prSet/>
      <dgm:spPr/>
      <dgm:t>
        <a:bodyPr/>
        <a:lstStyle/>
        <a:p>
          <a:endParaRPr lang="en-US"/>
        </a:p>
      </dgm:t>
    </dgm:pt>
    <dgm:pt modelId="{A09CAC26-780E-4373-956C-F3E6CC64C43B}">
      <dgm:prSet/>
      <dgm:spPr/>
      <dgm:t>
        <a:bodyPr/>
        <a:lstStyle/>
        <a:p>
          <a:r>
            <a:rPr lang="en-IN"/>
            <a:t>Sentiment Analysis: Uses the TextBlob library to compute the sentiment polarity and categorizes it into Positive, Negative, or Neutral.</a:t>
          </a:r>
          <a:endParaRPr lang="en-US"/>
        </a:p>
      </dgm:t>
    </dgm:pt>
    <dgm:pt modelId="{6CF52BA5-947A-4BD2-8E0F-1E80DDDA1BCF}" type="parTrans" cxnId="{95FA8C8A-D6FF-4250-97D4-81C0513C3497}">
      <dgm:prSet/>
      <dgm:spPr/>
      <dgm:t>
        <a:bodyPr/>
        <a:lstStyle/>
        <a:p>
          <a:endParaRPr lang="en-US"/>
        </a:p>
      </dgm:t>
    </dgm:pt>
    <dgm:pt modelId="{9F1E1F62-0986-449E-85D5-56038E636AD9}" type="sibTrans" cxnId="{95FA8C8A-D6FF-4250-97D4-81C0513C3497}">
      <dgm:prSet/>
      <dgm:spPr/>
      <dgm:t>
        <a:bodyPr/>
        <a:lstStyle/>
        <a:p>
          <a:endParaRPr lang="en-US"/>
        </a:p>
      </dgm:t>
    </dgm:pt>
    <dgm:pt modelId="{4231AA88-CF95-4A3D-BE13-9D3133FF402F}">
      <dgm:prSet/>
      <dgm:spPr/>
      <dgm:t>
        <a:bodyPr/>
        <a:lstStyle/>
        <a:p>
          <a:r>
            <a:rPr lang="en-IN"/>
            <a:t>Data Visualization: Uses visual tools like Matplotlib and Seaborn to plot the sentiment analysis results, and WordCloud to represent the most frequent words.</a:t>
          </a:r>
          <a:endParaRPr lang="en-US"/>
        </a:p>
      </dgm:t>
    </dgm:pt>
    <dgm:pt modelId="{6645894F-8349-49C1-B3AB-F765748B141E}" type="parTrans" cxnId="{69375804-98EB-4512-95F3-FC1759611507}">
      <dgm:prSet/>
      <dgm:spPr/>
      <dgm:t>
        <a:bodyPr/>
        <a:lstStyle/>
        <a:p>
          <a:endParaRPr lang="en-US"/>
        </a:p>
      </dgm:t>
    </dgm:pt>
    <dgm:pt modelId="{4AD396C3-1B55-4CE3-88A8-3A2FEA1A628D}" type="sibTrans" cxnId="{69375804-98EB-4512-95F3-FC1759611507}">
      <dgm:prSet/>
      <dgm:spPr/>
      <dgm:t>
        <a:bodyPr/>
        <a:lstStyle/>
        <a:p>
          <a:endParaRPr lang="en-US"/>
        </a:p>
      </dgm:t>
    </dgm:pt>
    <dgm:pt modelId="{4F725D4E-9AB5-40A0-A686-AD73B261DB34}">
      <dgm:prSet/>
      <dgm:spPr/>
      <dgm:t>
        <a:bodyPr/>
        <a:lstStyle/>
        <a:p>
          <a:r>
            <a:rPr lang="en-IN"/>
            <a:t>Data Export: Saves the processed and analyzed data back into a CSV file for documentation or further use.</a:t>
          </a:r>
          <a:endParaRPr lang="en-US"/>
        </a:p>
      </dgm:t>
    </dgm:pt>
    <dgm:pt modelId="{EFF6BB1C-BA9A-4FD0-9E29-0806BC87703E}" type="parTrans" cxnId="{A2088D65-7DA8-4D05-A071-EA8A53FE1BCE}">
      <dgm:prSet/>
      <dgm:spPr/>
      <dgm:t>
        <a:bodyPr/>
        <a:lstStyle/>
        <a:p>
          <a:endParaRPr lang="en-US"/>
        </a:p>
      </dgm:t>
    </dgm:pt>
    <dgm:pt modelId="{E94A36DA-2724-461C-A0AC-F4595D705D2D}" type="sibTrans" cxnId="{A2088D65-7DA8-4D05-A071-EA8A53FE1BCE}">
      <dgm:prSet/>
      <dgm:spPr/>
      <dgm:t>
        <a:bodyPr/>
        <a:lstStyle/>
        <a:p>
          <a:endParaRPr lang="en-US"/>
        </a:p>
      </dgm:t>
    </dgm:pt>
    <dgm:pt modelId="{3D87A87E-B1EC-4BF9-BF6F-A590D3AD9DE8}" type="pres">
      <dgm:prSet presAssocID="{0C3B5866-6883-4575-BBDB-8BDA5583E1EB}" presName="root" presStyleCnt="0">
        <dgm:presLayoutVars>
          <dgm:dir/>
          <dgm:resizeHandles val="exact"/>
        </dgm:presLayoutVars>
      </dgm:prSet>
      <dgm:spPr/>
    </dgm:pt>
    <dgm:pt modelId="{E02F2E89-6AF0-4234-89A3-91891E2E12DF}" type="pres">
      <dgm:prSet presAssocID="{E88741F8-4B50-4B36-A035-66628E0B2CEC}" presName="compNode" presStyleCnt="0"/>
      <dgm:spPr/>
    </dgm:pt>
    <dgm:pt modelId="{180766C7-25DC-49E3-8F8C-31955F58EF83}" type="pres">
      <dgm:prSet presAssocID="{E88741F8-4B50-4B36-A035-66628E0B2CEC}" presName="bgRect" presStyleLbl="bgShp" presStyleIdx="0" presStyleCnt="5"/>
      <dgm:spPr/>
    </dgm:pt>
    <dgm:pt modelId="{2FC14E0C-858F-431B-A650-619AC762A788}" type="pres">
      <dgm:prSet presAssocID="{E88741F8-4B50-4B36-A035-66628E0B2CEC}"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91C5DD6E-F769-49E2-AB44-08961398D9FC}" type="pres">
      <dgm:prSet presAssocID="{E88741F8-4B50-4B36-A035-66628E0B2CEC}" presName="spaceRect" presStyleCnt="0"/>
      <dgm:spPr/>
    </dgm:pt>
    <dgm:pt modelId="{5CA4C900-965C-407D-B706-64E5510E15AA}" type="pres">
      <dgm:prSet presAssocID="{E88741F8-4B50-4B36-A035-66628E0B2CEC}" presName="parTx" presStyleLbl="revTx" presStyleIdx="0" presStyleCnt="5">
        <dgm:presLayoutVars>
          <dgm:chMax val="0"/>
          <dgm:chPref val="0"/>
        </dgm:presLayoutVars>
      </dgm:prSet>
      <dgm:spPr/>
    </dgm:pt>
    <dgm:pt modelId="{A55AC34E-9B08-4947-9E13-E0290AECE4DA}" type="pres">
      <dgm:prSet presAssocID="{F8751B40-469D-4DD4-B83F-77F46E031115}" presName="sibTrans" presStyleCnt="0"/>
      <dgm:spPr/>
    </dgm:pt>
    <dgm:pt modelId="{6A8F0222-3445-486A-8FD1-1D8BDC8D14BA}" type="pres">
      <dgm:prSet presAssocID="{2FBBC471-2D80-4848-ABD3-6B331FF176F8}" presName="compNode" presStyleCnt="0"/>
      <dgm:spPr/>
    </dgm:pt>
    <dgm:pt modelId="{9C768B29-414E-4E74-9589-C987DF000739}" type="pres">
      <dgm:prSet presAssocID="{2FBBC471-2D80-4848-ABD3-6B331FF176F8}" presName="bgRect" presStyleLbl="bgShp" presStyleIdx="1" presStyleCnt="5"/>
      <dgm:spPr/>
    </dgm:pt>
    <dgm:pt modelId="{1CD4CED5-AAED-4391-A972-C85E06B3BDB1}" type="pres">
      <dgm:prSet presAssocID="{2FBBC471-2D80-4848-ABD3-6B331FF176F8}"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Table"/>
        </a:ext>
      </dgm:extLst>
    </dgm:pt>
    <dgm:pt modelId="{4C400562-C3D1-415A-9734-4E0F49C01FAF}" type="pres">
      <dgm:prSet presAssocID="{2FBBC471-2D80-4848-ABD3-6B331FF176F8}" presName="spaceRect" presStyleCnt="0"/>
      <dgm:spPr/>
    </dgm:pt>
    <dgm:pt modelId="{6BA1AC28-E5EA-4EBA-99FA-14D1BEF5FDAF}" type="pres">
      <dgm:prSet presAssocID="{2FBBC471-2D80-4848-ABD3-6B331FF176F8}" presName="parTx" presStyleLbl="revTx" presStyleIdx="1" presStyleCnt="5">
        <dgm:presLayoutVars>
          <dgm:chMax val="0"/>
          <dgm:chPref val="0"/>
        </dgm:presLayoutVars>
      </dgm:prSet>
      <dgm:spPr/>
    </dgm:pt>
    <dgm:pt modelId="{C41F89C1-8C42-4669-9F53-38E42F6739BD}" type="pres">
      <dgm:prSet presAssocID="{389F6E55-D739-49E4-8295-FD2026BB00FA}" presName="sibTrans" presStyleCnt="0"/>
      <dgm:spPr/>
    </dgm:pt>
    <dgm:pt modelId="{2C7CF64F-9296-45DD-81AA-27FC5E2A2D82}" type="pres">
      <dgm:prSet presAssocID="{A09CAC26-780E-4373-956C-F3E6CC64C43B}" presName="compNode" presStyleCnt="0"/>
      <dgm:spPr/>
    </dgm:pt>
    <dgm:pt modelId="{FF89799F-856C-4761-BB0A-5F8660BB9957}" type="pres">
      <dgm:prSet presAssocID="{A09CAC26-780E-4373-956C-F3E6CC64C43B}" presName="bgRect" presStyleLbl="bgShp" presStyleIdx="2" presStyleCnt="5"/>
      <dgm:spPr/>
    </dgm:pt>
    <dgm:pt modelId="{FA93835D-74B8-4C7B-A927-05E025FC6C48}" type="pres">
      <dgm:prSet presAssocID="{A09CAC26-780E-4373-956C-F3E6CC64C43B}"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Filter"/>
        </a:ext>
      </dgm:extLst>
    </dgm:pt>
    <dgm:pt modelId="{C9C26460-7DAA-4F82-9210-804F4647FAD4}" type="pres">
      <dgm:prSet presAssocID="{A09CAC26-780E-4373-956C-F3E6CC64C43B}" presName="spaceRect" presStyleCnt="0"/>
      <dgm:spPr/>
    </dgm:pt>
    <dgm:pt modelId="{F3DEA522-CBEE-4355-9359-896DED2CB3D8}" type="pres">
      <dgm:prSet presAssocID="{A09CAC26-780E-4373-956C-F3E6CC64C43B}" presName="parTx" presStyleLbl="revTx" presStyleIdx="2" presStyleCnt="5">
        <dgm:presLayoutVars>
          <dgm:chMax val="0"/>
          <dgm:chPref val="0"/>
        </dgm:presLayoutVars>
      </dgm:prSet>
      <dgm:spPr/>
    </dgm:pt>
    <dgm:pt modelId="{2158EFD0-DF2A-4178-97FC-60D151206C48}" type="pres">
      <dgm:prSet presAssocID="{9F1E1F62-0986-449E-85D5-56038E636AD9}" presName="sibTrans" presStyleCnt="0"/>
      <dgm:spPr/>
    </dgm:pt>
    <dgm:pt modelId="{DFC74C6C-D358-45BD-BFF4-358ED06CF06B}" type="pres">
      <dgm:prSet presAssocID="{4231AA88-CF95-4A3D-BE13-9D3133FF402F}" presName="compNode" presStyleCnt="0"/>
      <dgm:spPr/>
    </dgm:pt>
    <dgm:pt modelId="{FA26FDCC-A638-464D-BA85-EEBDF8455C82}" type="pres">
      <dgm:prSet presAssocID="{4231AA88-CF95-4A3D-BE13-9D3133FF402F}" presName="bgRect" presStyleLbl="bgShp" presStyleIdx="3" presStyleCnt="5"/>
      <dgm:spPr/>
    </dgm:pt>
    <dgm:pt modelId="{042189E3-20F6-4287-999C-08D75C0EF7DE}" type="pres">
      <dgm:prSet presAssocID="{4231AA88-CF95-4A3D-BE13-9D3133FF402F}"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ar chart"/>
        </a:ext>
      </dgm:extLst>
    </dgm:pt>
    <dgm:pt modelId="{94E1E0A1-9148-48F4-9C07-AE91EFAADE17}" type="pres">
      <dgm:prSet presAssocID="{4231AA88-CF95-4A3D-BE13-9D3133FF402F}" presName="spaceRect" presStyleCnt="0"/>
      <dgm:spPr/>
    </dgm:pt>
    <dgm:pt modelId="{CE4DD635-DE62-4912-AF79-D23EBC4345CA}" type="pres">
      <dgm:prSet presAssocID="{4231AA88-CF95-4A3D-BE13-9D3133FF402F}" presName="parTx" presStyleLbl="revTx" presStyleIdx="3" presStyleCnt="5">
        <dgm:presLayoutVars>
          <dgm:chMax val="0"/>
          <dgm:chPref val="0"/>
        </dgm:presLayoutVars>
      </dgm:prSet>
      <dgm:spPr/>
    </dgm:pt>
    <dgm:pt modelId="{17DAE87E-7434-4D8C-AE6A-7D8EBA582247}" type="pres">
      <dgm:prSet presAssocID="{4AD396C3-1B55-4CE3-88A8-3A2FEA1A628D}" presName="sibTrans" presStyleCnt="0"/>
      <dgm:spPr/>
    </dgm:pt>
    <dgm:pt modelId="{BEC249FD-3E2F-4A78-857A-B3C4C6DC34B9}" type="pres">
      <dgm:prSet presAssocID="{4F725D4E-9AB5-40A0-A686-AD73B261DB34}" presName="compNode" presStyleCnt="0"/>
      <dgm:spPr/>
    </dgm:pt>
    <dgm:pt modelId="{8755B3F5-7F42-4164-BB46-FCE943681DE3}" type="pres">
      <dgm:prSet presAssocID="{4F725D4E-9AB5-40A0-A686-AD73B261DB34}" presName="bgRect" presStyleLbl="bgShp" presStyleIdx="4" presStyleCnt="5"/>
      <dgm:spPr/>
    </dgm:pt>
    <dgm:pt modelId="{C930382B-2BDD-46BC-B4F2-09AFD85413A4}" type="pres">
      <dgm:prSet presAssocID="{4F725D4E-9AB5-40A0-A686-AD73B261DB34}"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Download"/>
        </a:ext>
      </dgm:extLst>
    </dgm:pt>
    <dgm:pt modelId="{0271343A-7F6C-457E-98FB-31199423E119}" type="pres">
      <dgm:prSet presAssocID="{4F725D4E-9AB5-40A0-A686-AD73B261DB34}" presName="spaceRect" presStyleCnt="0"/>
      <dgm:spPr/>
    </dgm:pt>
    <dgm:pt modelId="{23DC782E-CEEF-4071-8E2A-CCD0BBA37B98}" type="pres">
      <dgm:prSet presAssocID="{4F725D4E-9AB5-40A0-A686-AD73B261DB34}" presName="parTx" presStyleLbl="revTx" presStyleIdx="4" presStyleCnt="5">
        <dgm:presLayoutVars>
          <dgm:chMax val="0"/>
          <dgm:chPref val="0"/>
        </dgm:presLayoutVars>
      </dgm:prSet>
      <dgm:spPr/>
    </dgm:pt>
  </dgm:ptLst>
  <dgm:cxnLst>
    <dgm:cxn modelId="{69375804-98EB-4512-95F3-FC1759611507}" srcId="{0C3B5866-6883-4575-BBDB-8BDA5583E1EB}" destId="{4231AA88-CF95-4A3D-BE13-9D3133FF402F}" srcOrd="3" destOrd="0" parTransId="{6645894F-8349-49C1-B3AB-F765748B141E}" sibTransId="{4AD396C3-1B55-4CE3-88A8-3A2FEA1A628D}"/>
    <dgm:cxn modelId="{EB2CCF0F-3F5C-41BA-9CFB-1F7E593020CF}" type="presOf" srcId="{4231AA88-CF95-4A3D-BE13-9D3133FF402F}" destId="{CE4DD635-DE62-4912-AF79-D23EBC4345CA}" srcOrd="0" destOrd="0" presId="urn:microsoft.com/office/officeart/2018/2/layout/IconVerticalSolidList"/>
    <dgm:cxn modelId="{9F722926-D76D-4E19-BE3E-506FAAC908F6}" srcId="{0C3B5866-6883-4575-BBDB-8BDA5583E1EB}" destId="{E88741F8-4B50-4B36-A035-66628E0B2CEC}" srcOrd="0" destOrd="0" parTransId="{E30C8EA8-8EA6-4E17-A98B-31CE878895C1}" sibTransId="{F8751B40-469D-4DD4-B83F-77F46E031115}"/>
    <dgm:cxn modelId="{25F4E628-C9DD-4496-8088-3CD17752644B}" type="presOf" srcId="{A09CAC26-780E-4373-956C-F3E6CC64C43B}" destId="{F3DEA522-CBEE-4355-9359-896DED2CB3D8}" srcOrd="0" destOrd="0" presId="urn:microsoft.com/office/officeart/2018/2/layout/IconVerticalSolidList"/>
    <dgm:cxn modelId="{235E3436-FFFF-4BC1-86B1-45FD17544562}" type="presOf" srcId="{2FBBC471-2D80-4848-ABD3-6B331FF176F8}" destId="{6BA1AC28-E5EA-4EBA-99FA-14D1BEF5FDAF}" srcOrd="0" destOrd="0" presId="urn:microsoft.com/office/officeart/2018/2/layout/IconVerticalSolidList"/>
    <dgm:cxn modelId="{C83C4A5D-EA63-4753-AB05-A4171DEBAA2F}" type="presOf" srcId="{4F725D4E-9AB5-40A0-A686-AD73B261DB34}" destId="{23DC782E-CEEF-4071-8E2A-CCD0BBA37B98}" srcOrd="0" destOrd="0" presId="urn:microsoft.com/office/officeart/2018/2/layout/IconVerticalSolidList"/>
    <dgm:cxn modelId="{A2088D65-7DA8-4D05-A071-EA8A53FE1BCE}" srcId="{0C3B5866-6883-4575-BBDB-8BDA5583E1EB}" destId="{4F725D4E-9AB5-40A0-A686-AD73B261DB34}" srcOrd="4" destOrd="0" parTransId="{EFF6BB1C-BA9A-4FD0-9E29-0806BC87703E}" sibTransId="{E94A36DA-2724-461C-A0AC-F4595D705D2D}"/>
    <dgm:cxn modelId="{57B44E85-45B8-4CB0-8CA7-87374AB12641}" type="presOf" srcId="{E88741F8-4B50-4B36-A035-66628E0B2CEC}" destId="{5CA4C900-965C-407D-B706-64E5510E15AA}" srcOrd="0" destOrd="0" presId="urn:microsoft.com/office/officeart/2018/2/layout/IconVerticalSolidList"/>
    <dgm:cxn modelId="{AE497489-1F12-4676-BC16-1E301439FBB9}" srcId="{0C3B5866-6883-4575-BBDB-8BDA5583E1EB}" destId="{2FBBC471-2D80-4848-ABD3-6B331FF176F8}" srcOrd="1" destOrd="0" parTransId="{34C6CA23-C56B-4838-9A22-5570AE454F8D}" sibTransId="{389F6E55-D739-49E4-8295-FD2026BB00FA}"/>
    <dgm:cxn modelId="{95FA8C8A-D6FF-4250-97D4-81C0513C3497}" srcId="{0C3B5866-6883-4575-BBDB-8BDA5583E1EB}" destId="{A09CAC26-780E-4373-956C-F3E6CC64C43B}" srcOrd="2" destOrd="0" parTransId="{6CF52BA5-947A-4BD2-8E0F-1E80DDDA1BCF}" sibTransId="{9F1E1F62-0986-449E-85D5-56038E636AD9}"/>
    <dgm:cxn modelId="{40FE5EC9-3D9D-492E-9844-ACAB5033D60F}" type="presOf" srcId="{0C3B5866-6883-4575-BBDB-8BDA5583E1EB}" destId="{3D87A87E-B1EC-4BF9-BF6F-A590D3AD9DE8}" srcOrd="0" destOrd="0" presId="urn:microsoft.com/office/officeart/2018/2/layout/IconVerticalSolidList"/>
    <dgm:cxn modelId="{45F5CE49-CF7C-46F4-A1C1-A928B89481A0}" type="presParOf" srcId="{3D87A87E-B1EC-4BF9-BF6F-A590D3AD9DE8}" destId="{E02F2E89-6AF0-4234-89A3-91891E2E12DF}" srcOrd="0" destOrd="0" presId="urn:microsoft.com/office/officeart/2018/2/layout/IconVerticalSolidList"/>
    <dgm:cxn modelId="{8930E4C0-989E-4F41-8F0B-C5113C75EED4}" type="presParOf" srcId="{E02F2E89-6AF0-4234-89A3-91891E2E12DF}" destId="{180766C7-25DC-49E3-8F8C-31955F58EF83}" srcOrd="0" destOrd="0" presId="urn:microsoft.com/office/officeart/2018/2/layout/IconVerticalSolidList"/>
    <dgm:cxn modelId="{E2346303-B124-49F7-A422-D7839DE892C6}" type="presParOf" srcId="{E02F2E89-6AF0-4234-89A3-91891E2E12DF}" destId="{2FC14E0C-858F-431B-A650-619AC762A788}" srcOrd="1" destOrd="0" presId="urn:microsoft.com/office/officeart/2018/2/layout/IconVerticalSolidList"/>
    <dgm:cxn modelId="{064C49C3-B758-4BFE-8DE3-CB5D1D77066D}" type="presParOf" srcId="{E02F2E89-6AF0-4234-89A3-91891E2E12DF}" destId="{91C5DD6E-F769-49E2-AB44-08961398D9FC}" srcOrd="2" destOrd="0" presId="urn:microsoft.com/office/officeart/2018/2/layout/IconVerticalSolidList"/>
    <dgm:cxn modelId="{3D98BFE0-0099-451A-8923-6BDBE5BE5D50}" type="presParOf" srcId="{E02F2E89-6AF0-4234-89A3-91891E2E12DF}" destId="{5CA4C900-965C-407D-B706-64E5510E15AA}" srcOrd="3" destOrd="0" presId="urn:microsoft.com/office/officeart/2018/2/layout/IconVerticalSolidList"/>
    <dgm:cxn modelId="{2BB528CC-09B6-43E8-B152-213930A6115C}" type="presParOf" srcId="{3D87A87E-B1EC-4BF9-BF6F-A590D3AD9DE8}" destId="{A55AC34E-9B08-4947-9E13-E0290AECE4DA}" srcOrd="1" destOrd="0" presId="urn:microsoft.com/office/officeart/2018/2/layout/IconVerticalSolidList"/>
    <dgm:cxn modelId="{58D20B49-E1B0-4828-9D42-7E8B922CF24E}" type="presParOf" srcId="{3D87A87E-B1EC-4BF9-BF6F-A590D3AD9DE8}" destId="{6A8F0222-3445-486A-8FD1-1D8BDC8D14BA}" srcOrd="2" destOrd="0" presId="urn:microsoft.com/office/officeart/2018/2/layout/IconVerticalSolidList"/>
    <dgm:cxn modelId="{E6863C0B-8B1A-442C-99E7-DABEE082DFF7}" type="presParOf" srcId="{6A8F0222-3445-486A-8FD1-1D8BDC8D14BA}" destId="{9C768B29-414E-4E74-9589-C987DF000739}" srcOrd="0" destOrd="0" presId="urn:microsoft.com/office/officeart/2018/2/layout/IconVerticalSolidList"/>
    <dgm:cxn modelId="{42A78652-44A6-451D-AA26-AAE9662010D5}" type="presParOf" srcId="{6A8F0222-3445-486A-8FD1-1D8BDC8D14BA}" destId="{1CD4CED5-AAED-4391-A972-C85E06B3BDB1}" srcOrd="1" destOrd="0" presId="urn:microsoft.com/office/officeart/2018/2/layout/IconVerticalSolidList"/>
    <dgm:cxn modelId="{A049A801-ED73-413D-8A5A-71CBE0A4F1E7}" type="presParOf" srcId="{6A8F0222-3445-486A-8FD1-1D8BDC8D14BA}" destId="{4C400562-C3D1-415A-9734-4E0F49C01FAF}" srcOrd="2" destOrd="0" presId="urn:microsoft.com/office/officeart/2018/2/layout/IconVerticalSolidList"/>
    <dgm:cxn modelId="{5451FE95-CC42-4F62-AE97-95AF7DCB90DF}" type="presParOf" srcId="{6A8F0222-3445-486A-8FD1-1D8BDC8D14BA}" destId="{6BA1AC28-E5EA-4EBA-99FA-14D1BEF5FDAF}" srcOrd="3" destOrd="0" presId="urn:microsoft.com/office/officeart/2018/2/layout/IconVerticalSolidList"/>
    <dgm:cxn modelId="{64537476-5391-4137-A581-FF085AB9C9D9}" type="presParOf" srcId="{3D87A87E-B1EC-4BF9-BF6F-A590D3AD9DE8}" destId="{C41F89C1-8C42-4669-9F53-38E42F6739BD}" srcOrd="3" destOrd="0" presId="urn:microsoft.com/office/officeart/2018/2/layout/IconVerticalSolidList"/>
    <dgm:cxn modelId="{97E9FBC3-DDA8-43DA-8DAA-83894FDC1E97}" type="presParOf" srcId="{3D87A87E-B1EC-4BF9-BF6F-A590D3AD9DE8}" destId="{2C7CF64F-9296-45DD-81AA-27FC5E2A2D82}" srcOrd="4" destOrd="0" presId="urn:microsoft.com/office/officeart/2018/2/layout/IconVerticalSolidList"/>
    <dgm:cxn modelId="{7805EB4E-7F26-4AB0-9111-224E7160EE68}" type="presParOf" srcId="{2C7CF64F-9296-45DD-81AA-27FC5E2A2D82}" destId="{FF89799F-856C-4761-BB0A-5F8660BB9957}" srcOrd="0" destOrd="0" presId="urn:microsoft.com/office/officeart/2018/2/layout/IconVerticalSolidList"/>
    <dgm:cxn modelId="{7A58E03B-C66B-42EF-A071-F71A606B1D54}" type="presParOf" srcId="{2C7CF64F-9296-45DD-81AA-27FC5E2A2D82}" destId="{FA93835D-74B8-4C7B-A927-05E025FC6C48}" srcOrd="1" destOrd="0" presId="urn:microsoft.com/office/officeart/2018/2/layout/IconVerticalSolidList"/>
    <dgm:cxn modelId="{05963F30-5330-4AF7-9A43-EDA21B7B8620}" type="presParOf" srcId="{2C7CF64F-9296-45DD-81AA-27FC5E2A2D82}" destId="{C9C26460-7DAA-4F82-9210-804F4647FAD4}" srcOrd="2" destOrd="0" presId="urn:microsoft.com/office/officeart/2018/2/layout/IconVerticalSolidList"/>
    <dgm:cxn modelId="{2DDDF6EB-130C-4AE8-B605-645B29973469}" type="presParOf" srcId="{2C7CF64F-9296-45DD-81AA-27FC5E2A2D82}" destId="{F3DEA522-CBEE-4355-9359-896DED2CB3D8}" srcOrd="3" destOrd="0" presId="urn:microsoft.com/office/officeart/2018/2/layout/IconVerticalSolidList"/>
    <dgm:cxn modelId="{59ACF1F0-260A-4217-AA9C-7E46CF69995D}" type="presParOf" srcId="{3D87A87E-B1EC-4BF9-BF6F-A590D3AD9DE8}" destId="{2158EFD0-DF2A-4178-97FC-60D151206C48}" srcOrd="5" destOrd="0" presId="urn:microsoft.com/office/officeart/2018/2/layout/IconVerticalSolidList"/>
    <dgm:cxn modelId="{4F8085EA-CF38-4D0B-A22E-A3274F2F48E6}" type="presParOf" srcId="{3D87A87E-B1EC-4BF9-BF6F-A590D3AD9DE8}" destId="{DFC74C6C-D358-45BD-BFF4-358ED06CF06B}" srcOrd="6" destOrd="0" presId="urn:microsoft.com/office/officeart/2018/2/layout/IconVerticalSolidList"/>
    <dgm:cxn modelId="{9A1913EC-044C-4A7A-A5FE-F041D8EC59A3}" type="presParOf" srcId="{DFC74C6C-D358-45BD-BFF4-358ED06CF06B}" destId="{FA26FDCC-A638-464D-BA85-EEBDF8455C82}" srcOrd="0" destOrd="0" presId="urn:microsoft.com/office/officeart/2018/2/layout/IconVerticalSolidList"/>
    <dgm:cxn modelId="{A691DECF-60B3-4A45-9D0A-BBECB9BACCFF}" type="presParOf" srcId="{DFC74C6C-D358-45BD-BFF4-358ED06CF06B}" destId="{042189E3-20F6-4287-999C-08D75C0EF7DE}" srcOrd="1" destOrd="0" presId="urn:microsoft.com/office/officeart/2018/2/layout/IconVerticalSolidList"/>
    <dgm:cxn modelId="{DF38C780-0986-4C3F-8A3B-0EBF8909083F}" type="presParOf" srcId="{DFC74C6C-D358-45BD-BFF4-358ED06CF06B}" destId="{94E1E0A1-9148-48F4-9C07-AE91EFAADE17}" srcOrd="2" destOrd="0" presId="urn:microsoft.com/office/officeart/2018/2/layout/IconVerticalSolidList"/>
    <dgm:cxn modelId="{64AC9E72-37F0-45EA-BF03-F6843C2B2C58}" type="presParOf" srcId="{DFC74C6C-D358-45BD-BFF4-358ED06CF06B}" destId="{CE4DD635-DE62-4912-AF79-D23EBC4345CA}" srcOrd="3" destOrd="0" presId="urn:microsoft.com/office/officeart/2018/2/layout/IconVerticalSolidList"/>
    <dgm:cxn modelId="{67D1704E-7E5B-4BFE-B544-DE7E26B2F5EF}" type="presParOf" srcId="{3D87A87E-B1EC-4BF9-BF6F-A590D3AD9DE8}" destId="{17DAE87E-7434-4D8C-AE6A-7D8EBA582247}" srcOrd="7" destOrd="0" presId="urn:microsoft.com/office/officeart/2018/2/layout/IconVerticalSolidList"/>
    <dgm:cxn modelId="{51E0E0DF-DB4D-449C-A463-261C26B5ECB4}" type="presParOf" srcId="{3D87A87E-B1EC-4BF9-BF6F-A590D3AD9DE8}" destId="{BEC249FD-3E2F-4A78-857A-B3C4C6DC34B9}" srcOrd="8" destOrd="0" presId="urn:microsoft.com/office/officeart/2018/2/layout/IconVerticalSolidList"/>
    <dgm:cxn modelId="{C8121DAB-26C0-45B9-BE2A-F68E6AA6C9DA}" type="presParOf" srcId="{BEC249FD-3E2F-4A78-857A-B3C4C6DC34B9}" destId="{8755B3F5-7F42-4164-BB46-FCE943681DE3}" srcOrd="0" destOrd="0" presId="urn:microsoft.com/office/officeart/2018/2/layout/IconVerticalSolidList"/>
    <dgm:cxn modelId="{1319E03D-3D89-460A-84EC-2F23A0983B7A}" type="presParOf" srcId="{BEC249FD-3E2F-4A78-857A-B3C4C6DC34B9}" destId="{C930382B-2BDD-46BC-B4F2-09AFD85413A4}" srcOrd="1" destOrd="0" presId="urn:microsoft.com/office/officeart/2018/2/layout/IconVerticalSolidList"/>
    <dgm:cxn modelId="{45566359-06AD-4A8C-98F3-1605833DDB8C}" type="presParOf" srcId="{BEC249FD-3E2F-4A78-857A-B3C4C6DC34B9}" destId="{0271343A-7F6C-457E-98FB-31199423E119}" srcOrd="2" destOrd="0" presId="urn:microsoft.com/office/officeart/2018/2/layout/IconVerticalSolidList"/>
    <dgm:cxn modelId="{0503D640-F1E9-4F5C-9EA6-0460C43772FB}" type="presParOf" srcId="{BEC249FD-3E2F-4A78-857A-B3C4C6DC34B9}" destId="{23DC782E-CEEF-4071-8E2A-CCD0BBA37B98}"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0766C7-25DC-49E3-8F8C-31955F58EF83}">
      <dsp:nvSpPr>
        <dsp:cNvPr id="0" name=""/>
        <dsp:cNvSpPr/>
      </dsp:nvSpPr>
      <dsp:spPr>
        <a:xfrm>
          <a:off x="0" y="4086"/>
          <a:ext cx="5906181" cy="87042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C14E0C-858F-431B-A650-619AC762A788}">
      <dsp:nvSpPr>
        <dsp:cNvPr id="0" name=""/>
        <dsp:cNvSpPr/>
      </dsp:nvSpPr>
      <dsp:spPr>
        <a:xfrm>
          <a:off x="263303" y="199931"/>
          <a:ext cx="478733" cy="47873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CA4C900-965C-407D-B706-64E5510E15AA}">
      <dsp:nvSpPr>
        <dsp:cNvPr id="0" name=""/>
        <dsp:cNvSpPr/>
      </dsp:nvSpPr>
      <dsp:spPr>
        <a:xfrm>
          <a:off x="1005339" y="4086"/>
          <a:ext cx="4900841" cy="8704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120" tIns="92120" rIns="92120" bIns="92120" numCol="1" spcCol="1270" anchor="ctr" anchorCtr="0">
          <a:noAutofit/>
        </a:bodyPr>
        <a:lstStyle/>
        <a:p>
          <a:pPr marL="0" lvl="0" indent="0" algn="l" defTabSz="622300">
            <a:lnSpc>
              <a:spcPct val="90000"/>
            </a:lnSpc>
            <a:spcBef>
              <a:spcPct val="0"/>
            </a:spcBef>
            <a:spcAft>
              <a:spcPct val="35000"/>
            </a:spcAft>
            <a:buNone/>
          </a:pPr>
          <a:r>
            <a:rPr lang="en-IN" sz="1400" kern="1200"/>
            <a:t>Data Acquisition: Involves reading and loading the dataset into a DataFrame.</a:t>
          </a:r>
          <a:endParaRPr lang="en-US" sz="1400" kern="1200"/>
        </a:p>
      </dsp:txBody>
      <dsp:txXfrm>
        <a:off x="1005339" y="4086"/>
        <a:ext cx="4900841" cy="870424"/>
      </dsp:txXfrm>
    </dsp:sp>
    <dsp:sp modelId="{9C768B29-414E-4E74-9589-C987DF000739}">
      <dsp:nvSpPr>
        <dsp:cNvPr id="0" name=""/>
        <dsp:cNvSpPr/>
      </dsp:nvSpPr>
      <dsp:spPr>
        <a:xfrm>
          <a:off x="0" y="1092116"/>
          <a:ext cx="5906181" cy="87042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CD4CED5-AAED-4391-A972-C85E06B3BDB1}">
      <dsp:nvSpPr>
        <dsp:cNvPr id="0" name=""/>
        <dsp:cNvSpPr/>
      </dsp:nvSpPr>
      <dsp:spPr>
        <a:xfrm>
          <a:off x="263303" y="1287962"/>
          <a:ext cx="478733" cy="47873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BA1AC28-E5EA-4EBA-99FA-14D1BEF5FDAF}">
      <dsp:nvSpPr>
        <dsp:cNvPr id="0" name=""/>
        <dsp:cNvSpPr/>
      </dsp:nvSpPr>
      <dsp:spPr>
        <a:xfrm>
          <a:off x="1005339" y="1092116"/>
          <a:ext cx="4900841" cy="8704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120" tIns="92120" rIns="92120" bIns="92120" numCol="1" spcCol="1270" anchor="ctr" anchorCtr="0">
          <a:noAutofit/>
        </a:bodyPr>
        <a:lstStyle/>
        <a:p>
          <a:pPr marL="0" lvl="0" indent="0" algn="l" defTabSz="622300">
            <a:lnSpc>
              <a:spcPct val="90000"/>
            </a:lnSpc>
            <a:spcBef>
              <a:spcPct val="0"/>
            </a:spcBef>
            <a:spcAft>
              <a:spcPct val="35000"/>
            </a:spcAft>
            <a:buNone/>
          </a:pPr>
          <a:r>
            <a:rPr lang="en-IN" sz="1400" kern="1200" dirty="0"/>
            <a:t>Data Preprocessing: Cleans the text data by removing unwanted characters, URLs, and formatting the text for analysis.</a:t>
          </a:r>
          <a:endParaRPr lang="en-US" sz="1400" kern="1200" dirty="0"/>
        </a:p>
      </dsp:txBody>
      <dsp:txXfrm>
        <a:off x="1005339" y="1092116"/>
        <a:ext cx="4900841" cy="870424"/>
      </dsp:txXfrm>
    </dsp:sp>
    <dsp:sp modelId="{FF89799F-856C-4761-BB0A-5F8660BB9957}">
      <dsp:nvSpPr>
        <dsp:cNvPr id="0" name=""/>
        <dsp:cNvSpPr/>
      </dsp:nvSpPr>
      <dsp:spPr>
        <a:xfrm>
          <a:off x="0" y="2180146"/>
          <a:ext cx="5906181" cy="87042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A93835D-74B8-4C7B-A927-05E025FC6C48}">
      <dsp:nvSpPr>
        <dsp:cNvPr id="0" name=""/>
        <dsp:cNvSpPr/>
      </dsp:nvSpPr>
      <dsp:spPr>
        <a:xfrm>
          <a:off x="263303" y="2375992"/>
          <a:ext cx="478733" cy="47873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F3DEA522-CBEE-4355-9359-896DED2CB3D8}">
      <dsp:nvSpPr>
        <dsp:cNvPr id="0" name=""/>
        <dsp:cNvSpPr/>
      </dsp:nvSpPr>
      <dsp:spPr>
        <a:xfrm>
          <a:off x="1005339" y="2180146"/>
          <a:ext cx="4900841" cy="8704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120" tIns="92120" rIns="92120" bIns="92120" numCol="1" spcCol="1270" anchor="ctr" anchorCtr="0">
          <a:noAutofit/>
        </a:bodyPr>
        <a:lstStyle/>
        <a:p>
          <a:pPr marL="0" lvl="0" indent="0" algn="l" defTabSz="622300">
            <a:lnSpc>
              <a:spcPct val="90000"/>
            </a:lnSpc>
            <a:spcBef>
              <a:spcPct val="0"/>
            </a:spcBef>
            <a:spcAft>
              <a:spcPct val="35000"/>
            </a:spcAft>
            <a:buNone/>
          </a:pPr>
          <a:r>
            <a:rPr lang="en-IN" sz="1400" kern="1200"/>
            <a:t>Sentiment Analysis: Uses the TextBlob library to compute the sentiment polarity and categorizes it into Positive, Negative, or Neutral.</a:t>
          </a:r>
          <a:endParaRPr lang="en-US" sz="1400" kern="1200"/>
        </a:p>
      </dsp:txBody>
      <dsp:txXfrm>
        <a:off x="1005339" y="2180146"/>
        <a:ext cx="4900841" cy="870424"/>
      </dsp:txXfrm>
    </dsp:sp>
    <dsp:sp modelId="{FA26FDCC-A638-464D-BA85-EEBDF8455C82}">
      <dsp:nvSpPr>
        <dsp:cNvPr id="0" name=""/>
        <dsp:cNvSpPr/>
      </dsp:nvSpPr>
      <dsp:spPr>
        <a:xfrm>
          <a:off x="0" y="3268177"/>
          <a:ext cx="5906181" cy="87042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42189E3-20F6-4287-999C-08D75C0EF7DE}">
      <dsp:nvSpPr>
        <dsp:cNvPr id="0" name=""/>
        <dsp:cNvSpPr/>
      </dsp:nvSpPr>
      <dsp:spPr>
        <a:xfrm>
          <a:off x="263303" y="3464022"/>
          <a:ext cx="478733" cy="47873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E4DD635-DE62-4912-AF79-D23EBC4345CA}">
      <dsp:nvSpPr>
        <dsp:cNvPr id="0" name=""/>
        <dsp:cNvSpPr/>
      </dsp:nvSpPr>
      <dsp:spPr>
        <a:xfrm>
          <a:off x="1005339" y="3268177"/>
          <a:ext cx="4900841" cy="8704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120" tIns="92120" rIns="92120" bIns="92120" numCol="1" spcCol="1270" anchor="ctr" anchorCtr="0">
          <a:noAutofit/>
        </a:bodyPr>
        <a:lstStyle/>
        <a:p>
          <a:pPr marL="0" lvl="0" indent="0" algn="l" defTabSz="622300">
            <a:lnSpc>
              <a:spcPct val="90000"/>
            </a:lnSpc>
            <a:spcBef>
              <a:spcPct val="0"/>
            </a:spcBef>
            <a:spcAft>
              <a:spcPct val="35000"/>
            </a:spcAft>
            <a:buNone/>
          </a:pPr>
          <a:r>
            <a:rPr lang="en-IN" sz="1400" kern="1200"/>
            <a:t>Data Visualization: Uses visual tools like Matplotlib and Seaborn to plot the sentiment analysis results, and WordCloud to represent the most frequent words.</a:t>
          </a:r>
          <a:endParaRPr lang="en-US" sz="1400" kern="1200"/>
        </a:p>
      </dsp:txBody>
      <dsp:txXfrm>
        <a:off x="1005339" y="3268177"/>
        <a:ext cx="4900841" cy="870424"/>
      </dsp:txXfrm>
    </dsp:sp>
    <dsp:sp modelId="{8755B3F5-7F42-4164-BB46-FCE943681DE3}">
      <dsp:nvSpPr>
        <dsp:cNvPr id="0" name=""/>
        <dsp:cNvSpPr/>
      </dsp:nvSpPr>
      <dsp:spPr>
        <a:xfrm>
          <a:off x="0" y="4356207"/>
          <a:ext cx="5906181" cy="87042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30382B-2BDD-46BC-B4F2-09AFD85413A4}">
      <dsp:nvSpPr>
        <dsp:cNvPr id="0" name=""/>
        <dsp:cNvSpPr/>
      </dsp:nvSpPr>
      <dsp:spPr>
        <a:xfrm>
          <a:off x="263303" y="4552052"/>
          <a:ext cx="478733" cy="47873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3DC782E-CEEF-4071-8E2A-CCD0BBA37B98}">
      <dsp:nvSpPr>
        <dsp:cNvPr id="0" name=""/>
        <dsp:cNvSpPr/>
      </dsp:nvSpPr>
      <dsp:spPr>
        <a:xfrm>
          <a:off x="1005339" y="4356207"/>
          <a:ext cx="4900841" cy="8704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120" tIns="92120" rIns="92120" bIns="92120" numCol="1" spcCol="1270" anchor="ctr" anchorCtr="0">
          <a:noAutofit/>
        </a:bodyPr>
        <a:lstStyle/>
        <a:p>
          <a:pPr marL="0" lvl="0" indent="0" algn="l" defTabSz="622300">
            <a:lnSpc>
              <a:spcPct val="90000"/>
            </a:lnSpc>
            <a:spcBef>
              <a:spcPct val="0"/>
            </a:spcBef>
            <a:spcAft>
              <a:spcPct val="35000"/>
            </a:spcAft>
            <a:buNone/>
          </a:pPr>
          <a:r>
            <a:rPr lang="en-IN" sz="1400" kern="1200"/>
            <a:t>Data Export: Saves the processed and analyzed data back into a CSV file for documentation or further use.</a:t>
          </a:r>
          <a:endParaRPr lang="en-US" sz="1400" kern="1200"/>
        </a:p>
      </dsp:txBody>
      <dsp:txXfrm>
        <a:off x="1005339" y="4356207"/>
        <a:ext cx="4900841" cy="87042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7/26/2024</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7/26/2024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7/26/2024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7/26/2024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7/26/2024</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7/26/2024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7/26/2024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7/26/2024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7/26/2024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7/26/2024</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7/26/2024</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7/26/2024</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hyperlink" Target="https://github.com/prajaktaninave20/Sentimental-Analysis-for-Tweets"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slideLayout" Target="../slideLayouts/slideLayout2.xml"/><Relationship Id="rId1" Type="http://schemas.openxmlformats.org/officeDocument/2006/relationships/themeOverride" Target="../theme/themeOverr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slideLayout" Target="../slideLayouts/slideLayout2.xml"/><Relationship Id="rId1" Type="http://schemas.openxmlformats.org/officeDocument/2006/relationships/themeOverride" Target="../theme/themeOverr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slideLayout" Target="../slideLayouts/slideLayout2.xml"/><Relationship Id="rId1" Type="http://schemas.openxmlformats.org/officeDocument/2006/relationships/themeOverride" Target="../theme/themeOverride1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8.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diagramColors" Target="../diagrams/colors1.xml"/><Relationship Id="rId11" Type="http://schemas.openxmlformats.org/officeDocument/2006/relationships/image" Target="../media/image6.png"/><Relationship Id="rId5" Type="http://schemas.openxmlformats.org/officeDocument/2006/relationships/diagramQuickStyle" Target="../diagrams/quickStyle1.xml"/><Relationship Id="rId10" Type="http://schemas.openxmlformats.org/officeDocument/2006/relationships/image" Target="../media/image5.png"/><Relationship Id="rId4" Type="http://schemas.openxmlformats.org/officeDocument/2006/relationships/diagramLayout" Target="../diagrams/layout1.xml"/><Relationship Id="rId9" Type="http://schemas.openxmlformats.org/officeDocument/2006/relationships/image" Target="../media/image4.png"/><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839"/>
            <a:ext cx="12191980" cy="6858000"/>
          </a:xfrm>
          <a:prstGeom prst="rect">
            <a:avLst/>
          </a:prstGeom>
        </p:spPr>
      </p:pic>
      <p:sp>
        <p:nvSpPr>
          <p:cNvPr id="96" name="Rectangle 95">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314" y="0"/>
            <a:ext cx="6525472" cy="6858000"/>
          </a:xfrm>
          <a:prstGeom prst="rect">
            <a:avLst/>
          </a:prstGeom>
          <a:solidFill>
            <a:schemeClr val="bg1">
              <a:lumMod val="75000"/>
              <a:lumOff val="25000"/>
            </a:schemeClr>
          </a:solidFill>
          <a:ln w="6350" cap="sq" cmpd="sng" algn="ctr">
            <a:noFill/>
            <a:prstDash val="solid"/>
            <a:miter lim="800000"/>
          </a:ln>
          <a:effectLst/>
        </p:spPr>
        <p:txBody>
          <a:bodyPr/>
          <a:lstStyle/>
          <a:p>
            <a:endParaRPr lang="en-IN"/>
          </a:p>
        </p:txBody>
      </p:sp>
      <p:sp>
        <p:nvSpPr>
          <p:cNvPr id="98" name="Rectangle 97">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38682" y="320040"/>
            <a:ext cx="5888736" cy="6217920"/>
          </a:xfrm>
          <a:prstGeom prst="rect">
            <a:avLst/>
          </a:prstGeom>
          <a:noFill/>
          <a:ln w="6350" cap="sq" cmpd="sng" algn="ctr">
            <a:solidFill>
              <a:schemeClr val="tx1"/>
            </a:solidFill>
            <a:prstDash val="solid"/>
            <a:miter lim="800000"/>
          </a:ln>
          <a:effectLst>
            <a:softEdge rad="0"/>
          </a:effectLst>
        </p:spPr>
        <p:txBody>
          <a:bodyPr/>
          <a:lstStyle/>
          <a:p>
            <a:endParaRPr lang="en-IN"/>
          </a:p>
        </p:txBody>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1578316" y="1348844"/>
            <a:ext cx="5409468" cy="3042706"/>
          </a:xfrm>
        </p:spPr>
        <p:txBody>
          <a:bodyPr>
            <a:normAutofit/>
          </a:bodyPr>
          <a:lstStyle/>
          <a:p>
            <a:r>
              <a:rPr lang="en-US" sz="6000">
                <a:solidFill>
                  <a:schemeClr val="tx1"/>
                </a:solidFill>
              </a:rPr>
              <a:t>#4 Sentiment Analysis Assignment </a:t>
            </a: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1578316" y="4682061"/>
            <a:ext cx="5409468" cy="950976"/>
          </a:xfrm>
        </p:spPr>
        <p:txBody>
          <a:bodyPr>
            <a:normAutofit fontScale="32500" lnSpcReduction="20000"/>
          </a:bodyPr>
          <a:lstStyle/>
          <a:p>
            <a:pPr>
              <a:spcAft>
                <a:spcPts val="600"/>
              </a:spcAft>
            </a:pPr>
            <a:r>
              <a:rPr lang="en-US" dirty="0">
                <a:solidFill>
                  <a:schemeClr val="tx1"/>
                </a:solidFill>
              </a:rPr>
              <a:t>Prajakta A. Ninave</a:t>
            </a:r>
          </a:p>
          <a:p>
            <a:pPr>
              <a:spcAft>
                <a:spcPts val="600"/>
              </a:spcAft>
            </a:pPr>
            <a:r>
              <a:rPr lang="en-US" dirty="0">
                <a:solidFill>
                  <a:schemeClr val="tx1"/>
                </a:solidFill>
              </a:rPr>
              <a:t>200543035</a:t>
            </a:r>
          </a:p>
          <a:p>
            <a:pPr>
              <a:spcAft>
                <a:spcPts val="600"/>
              </a:spcAft>
            </a:pPr>
            <a:endParaRPr lang="en-US" dirty="0">
              <a:solidFill>
                <a:schemeClr val="tx1"/>
              </a:solidFill>
            </a:endParaRPr>
          </a:p>
          <a:p>
            <a:pPr>
              <a:spcAft>
                <a:spcPts val="600"/>
              </a:spcAft>
            </a:pPr>
            <a:r>
              <a:rPr lang="en-US" dirty="0">
                <a:solidFill>
                  <a:schemeClr val="tx1"/>
                </a:solidFill>
              </a:rPr>
              <a:t>GitHub: </a:t>
            </a:r>
            <a:r>
              <a:rPr lang="en-US" dirty="0">
                <a:solidFill>
                  <a:schemeClr val="tx1"/>
                </a:solidFill>
                <a:hlinkClick r:id="rId4"/>
              </a:rPr>
              <a:t>https://github.com/prajaktaninave20/Sentimental-Analysis-for-Tweets</a:t>
            </a:r>
            <a:endParaRPr lang="en-US" dirty="0">
              <a:solidFill>
                <a:schemeClr val="tx1"/>
              </a:solidFill>
            </a:endParaRPr>
          </a:p>
          <a:p>
            <a:pPr>
              <a:spcAft>
                <a:spcPts val="600"/>
              </a:spcAft>
            </a:pPr>
            <a:r>
              <a:rPr lang="en-US" dirty="0">
                <a:solidFill>
                  <a:schemeClr val="tx1"/>
                </a:solidFill>
              </a:rPr>
              <a:t>Kaggle Link: https://www.kaggle.com/datasets/gargmanas/sentimental-analysis-for-tweets?select=sentiment_tweets3.csv</a:t>
            </a:r>
          </a:p>
        </p:txBody>
      </p:sp>
    </p:spTree>
    <p:extLst>
      <p:ext uri="{BB962C8B-B14F-4D97-AF65-F5344CB8AC3E}">
        <p14:creationId xmlns:p14="http://schemas.microsoft.com/office/powerpoint/2010/main" val="426968152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4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4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2000"/>
                                  </p:stCondLst>
                                  <p:iterate type="lt">
                                    <p:tmPct val="10000"/>
                                  </p:iterate>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4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36525"/>
            <a:ext cx="10058400" cy="1371600"/>
          </a:xfrm>
        </p:spPr>
        <p:txBody>
          <a:bodyPr>
            <a:normAutofit/>
          </a:bodyPr>
          <a:lstStyle/>
          <a:p>
            <a:pPr algn="ctr"/>
            <a:r>
              <a:rPr lang="en-US" dirty="0"/>
              <a:t>Project screenshots</a:t>
            </a:r>
          </a:p>
        </p:txBody>
      </p:sp>
      <p:pic>
        <p:nvPicPr>
          <p:cNvPr id="5" name="Picture 4">
            <a:extLst>
              <a:ext uri="{FF2B5EF4-FFF2-40B4-BE49-F238E27FC236}">
                <a16:creationId xmlns:a16="http://schemas.microsoft.com/office/drawing/2014/main" id="{E23AABA8-A1E8-8047-812F-6C4D758A5029}"/>
              </a:ext>
            </a:extLst>
          </p:cNvPr>
          <p:cNvPicPr>
            <a:picLocks noChangeAspect="1"/>
          </p:cNvPicPr>
          <p:nvPr/>
        </p:nvPicPr>
        <p:blipFill>
          <a:blip r:embed="rId3"/>
          <a:stretch>
            <a:fillRect/>
          </a:stretch>
        </p:blipFill>
        <p:spPr>
          <a:xfrm>
            <a:off x="1304256" y="1386797"/>
            <a:ext cx="9583487" cy="4648849"/>
          </a:xfrm>
          <a:prstGeom prst="rect">
            <a:avLst/>
          </a:prstGeom>
        </p:spPr>
      </p:pic>
    </p:spTree>
    <p:extLst>
      <p:ext uri="{BB962C8B-B14F-4D97-AF65-F5344CB8AC3E}">
        <p14:creationId xmlns:p14="http://schemas.microsoft.com/office/powerpoint/2010/main" val="2684537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36525"/>
            <a:ext cx="10058400" cy="1371600"/>
          </a:xfrm>
        </p:spPr>
        <p:txBody>
          <a:bodyPr>
            <a:normAutofit/>
          </a:bodyPr>
          <a:lstStyle/>
          <a:p>
            <a:pPr algn="ctr"/>
            <a:r>
              <a:rPr lang="en-US" dirty="0"/>
              <a:t>Project screenshots</a:t>
            </a:r>
          </a:p>
        </p:txBody>
      </p:sp>
      <p:pic>
        <p:nvPicPr>
          <p:cNvPr id="4" name="Picture 3">
            <a:extLst>
              <a:ext uri="{FF2B5EF4-FFF2-40B4-BE49-F238E27FC236}">
                <a16:creationId xmlns:a16="http://schemas.microsoft.com/office/drawing/2014/main" id="{9827BFB2-2A8F-69B2-301F-657EC849F196}"/>
              </a:ext>
            </a:extLst>
          </p:cNvPr>
          <p:cNvPicPr>
            <a:picLocks noChangeAspect="1"/>
          </p:cNvPicPr>
          <p:nvPr/>
        </p:nvPicPr>
        <p:blipFill>
          <a:blip r:embed="rId3"/>
          <a:stretch>
            <a:fillRect/>
          </a:stretch>
        </p:blipFill>
        <p:spPr>
          <a:xfrm>
            <a:off x="1185177" y="1338453"/>
            <a:ext cx="9821646" cy="4858428"/>
          </a:xfrm>
          <a:prstGeom prst="rect">
            <a:avLst/>
          </a:prstGeom>
        </p:spPr>
      </p:pic>
    </p:spTree>
    <p:extLst>
      <p:ext uri="{BB962C8B-B14F-4D97-AF65-F5344CB8AC3E}">
        <p14:creationId xmlns:p14="http://schemas.microsoft.com/office/powerpoint/2010/main" val="16169317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36525"/>
            <a:ext cx="10058400" cy="1371600"/>
          </a:xfrm>
        </p:spPr>
        <p:txBody>
          <a:bodyPr>
            <a:normAutofit/>
          </a:bodyPr>
          <a:lstStyle/>
          <a:p>
            <a:pPr algn="ctr"/>
            <a:r>
              <a:rPr lang="en-US" dirty="0"/>
              <a:t>Project screenshots</a:t>
            </a:r>
          </a:p>
        </p:txBody>
      </p:sp>
      <p:pic>
        <p:nvPicPr>
          <p:cNvPr id="5" name="Picture 4">
            <a:extLst>
              <a:ext uri="{FF2B5EF4-FFF2-40B4-BE49-F238E27FC236}">
                <a16:creationId xmlns:a16="http://schemas.microsoft.com/office/drawing/2014/main" id="{9AB5B6F9-E17C-6420-3100-119737E9F8A9}"/>
              </a:ext>
            </a:extLst>
          </p:cNvPr>
          <p:cNvPicPr>
            <a:picLocks noChangeAspect="1"/>
          </p:cNvPicPr>
          <p:nvPr/>
        </p:nvPicPr>
        <p:blipFill>
          <a:blip r:embed="rId3"/>
          <a:stretch>
            <a:fillRect/>
          </a:stretch>
        </p:blipFill>
        <p:spPr>
          <a:xfrm>
            <a:off x="1540933" y="1173339"/>
            <a:ext cx="9584267" cy="5391150"/>
          </a:xfrm>
          <a:prstGeom prst="rect">
            <a:avLst/>
          </a:prstGeom>
        </p:spPr>
      </p:pic>
    </p:spTree>
    <p:extLst>
      <p:ext uri="{BB962C8B-B14F-4D97-AF65-F5344CB8AC3E}">
        <p14:creationId xmlns:p14="http://schemas.microsoft.com/office/powerpoint/2010/main" val="902395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36525"/>
            <a:ext cx="10058400" cy="1371600"/>
          </a:xfrm>
        </p:spPr>
        <p:txBody>
          <a:bodyPr>
            <a:normAutofit/>
          </a:bodyPr>
          <a:lstStyle/>
          <a:p>
            <a:pPr algn="ctr"/>
            <a:r>
              <a:rPr lang="en-US"/>
              <a:t>Project screenshots</a:t>
            </a:r>
            <a:endParaRPr lang="en-US" dirty="0"/>
          </a:p>
        </p:txBody>
      </p:sp>
      <p:sp>
        <p:nvSpPr>
          <p:cNvPr id="4" name="TextBox 3">
            <a:extLst>
              <a:ext uri="{FF2B5EF4-FFF2-40B4-BE49-F238E27FC236}">
                <a16:creationId xmlns:a16="http://schemas.microsoft.com/office/drawing/2014/main" id="{996D3EDF-C2D0-DDF4-DDCB-253167D2B614}"/>
              </a:ext>
            </a:extLst>
          </p:cNvPr>
          <p:cNvSpPr txBox="1"/>
          <p:nvPr/>
        </p:nvSpPr>
        <p:spPr>
          <a:xfrm>
            <a:off x="457200" y="1305342"/>
            <a:ext cx="11190514" cy="5016758"/>
          </a:xfrm>
          <a:prstGeom prst="rect">
            <a:avLst/>
          </a:prstGeom>
          <a:noFill/>
        </p:spPr>
        <p:txBody>
          <a:bodyPr wrap="square">
            <a:spAutoFit/>
          </a:bodyPr>
          <a:lstStyle/>
          <a:p>
            <a:r>
              <a:rPr lang="en-IN" sz="1600"/>
              <a:t>Data Ingestion: The description includes loading the dataset using Pandas, which is a standard approach for handling data in Python. However, details about the data format (CSV, Excel, etc.) and potential issues (e.g., missing data) could be expanded upon.</a:t>
            </a:r>
          </a:p>
          <a:p>
            <a:endParaRPr lang="en-IN" sz="1600"/>
          </a:p>
          <a:p>
            <a:r>
              <a:rPr lang="en-IN" sz="1600"/>
              <a:t>Data Preprocessing: The preprocessing steps are well-detailed with regex operations to clean the text data. Additional preprocessing techniques such as stemming, lemmatization, or handling stopwords could be mentioned for a more comprehensive approach.</a:t>
            </a:r>
          </a:p>
          <a:p>
            <a:endParaRPr lang="en-IN" sz="1600"/>
          </a:p>
          <a:p>
            <a:r>
              <a:rPr lang="en-IN" sz="1600"/>
              <a:t>Sentiment Analysis: The use of TextBlob for sentiment analysis is explained with clear code snippets. The explanation could be enhanced by discussing alternative sentiment analysis tools (e.g., VADER, spaCy) and the rationale for choosing TextBlob.</a:t>
            </a:r>
          </a:p>
          <a:p>
            <a:endParaRPr lang="en-IN" sz="1600"/>
          </a:p>
          <a:p>
            <a:r>
              <a:rPr lang="en-US" sz="1600"/>
              <a:t>Data Storage:Detail: The explanation covers saving the processed data using Pandas. It could be improved by discussing different storage options (e.g., databases) depending on the project scale.</a:t>
            </a:r>
          </a:p>
          <a:p>
            <a:endParaRPr lang="en-US" sz="1600"/>
          </a:p>
          <a:p>
            <a:r>
              <a:rPr lang="en-US" sz="1600"/>
              <a:t>Data Visualization: Provides multiple visualization options with code examples. Could include more advanced visualizations or interactive plots using libraries like Plotly for more dynamic analysis.</a:t>
            </a:r>
          </a:p>
          <a:p>
            <a:endParaRPr lang="en-US" sz="1600"/>
          </a:p>
          <a:p>
            <a:r>
              <a:rPr lang="en-US" sz="1600"/>
              <a:t>Reporting and Documentation: Uses Jupyter Notebook for documentation, which is appropriate for interactive reports. Suggesting additional tools (e.g., Jupyter Book, Sphinx) for more extensive documentation might be useful.</a:t>
            </a:r>
            <a:endParaRPr lang="en-IN" sz="1600" dirty="0"/>
          </a:p>
        </p:txBody>
      </p:sp>
    </p:spTree>
    <p:extLst>
      <p:ext uri="{BB962C8B-B14F-4D97-AF65-F5344CB8AC3E}">
        <p14:creationId xmlns:p14="http://schemas.microsoft.com/office/powerpoint/2010/main" val="15245690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904DB13E-F722-4ED6-BB00-556651E952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33">
            <a:extLst>
              <a:ext uri="{FF2B5EF4-FFF2-40B4-BE49-F238E27FC236}">
                <a16:creationId xmlns:a16="http://schemas.microsoft.com/office/drawing/2014/main" id="{7B58A187-A4B1-42EB-A4C7-8635BA507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txBody>
          <a:bodyPr/>
          <a:lstStyle/>
          <a:p>
            <a:endParaRPr lang="en-IN"/>
          </a:p>
        </p:txBody>
      </p:sp>
      <p:sp>
        <p:nvSpPr>
          <p:cNvPr id="36" name="Rectangle 35">
            <a:extLst>
              <a:ext uri="{FF2B5EF4-FFF2-40B4-BE49-F238E27FC236}">
                <a16:creationId xmlns:a16="http://schemas.microsoft.com/office/drawing/2014/main" id="{37F14E7F-3054-458C-ACF9-A8DA1757C6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txBody>
          <a:bodyPr/>
          <a:lstStyle/>
          <a:p>
            <a:endParaRPr lang="en-IN"/>
          </a:p>
        </p:txBody>
      </p:sp>
      <p:sp>
        <p:nvSpPr>
          <p:cNvPr id="38" name="Rectangle 37">
            <a:extLst>
              <a:ext uri="{FF2B5EF4-FFF2-40B4-BE49-F238E27FC236}">
                <a16:creationId xmlns:a16="http://schemas.microsoft.com/office/drawing/2014/main" id="{93747C1C-97FC-4D70-A6C8-A01FBCF5A9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grpSp>
        <p:nvGrpSpPr>
          <p:cNvPr id="40" name="Group 39">
            <a:extLst>
              <a:ext uri="{FF2B5EF4-FFF2-40B4-BE49-F238E27FC236}">
                <a16:creationId xmlns:a16="http://schemas.microsoft.com/office/drawing/2014/main" id="{E26428D7-C6F3-473D-A360-A3F5C3E872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250180" y="1267730"/>
            <a:ext cx="1691640" cy="615934"/>
            <a:chOff x="5250180" y="1267730"/>
            <a:chExt cx="1691640" cy="615934"/>
          </a:xfrm>
        </p:grpSpPr>
        <p:cxnSp>
          <p:nvCxnSpPr>
            <p:cNvPr id="54" name="Straight Connector 53">
              <a:extLst>
                <a:ext uri="{FF2B5EF4-FFF2-40B4-BE49-F238E27FC236}">
                  <a16:creationId xmlns:a16="http://schemas.microsoft.com/office/drawing/2014/main" id="{05CDC370-AE44-4300-98BA-FE204E88176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7B15501-CB9A-4642-80EE-2876EF039EB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AFF9525-325F-47B3-A63C-93C12253AD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45" name="Rectangle 44">
            <a:extLst>
              <a:ext uri="{FF2B5EF4-FFF2-40B4-BE49-F238E27FC236}">
                <a16:creationId xmlns:a16="http://schemas.microsoft.com/office/drawing/2014/main" id="{6EB4BFD6-A85D-4A13-A54A-9A5C9E31C6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B5DD78E9-DE0D-47AF-A0DB-F475221E3D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IN"/>
          </a:p>
        </p:txBody>
      </p:sp>
      <p:sp useBgFill="1">
        <p:nvSpPr>
          <p:cNvPr id="49" name="Rectangle 48">
            <a:extLst>
              <a:ext uri="{FF2B5EF4-FFF2-40B4-BE49-F238E27FC236}">
                <a16:creationId xmlns:a16="http://schemas.microsoft.com/office/drawing/2014/main" id="{A118D329-2010-4A15-B57C-429FFAE35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ln w="6350" cap="sq" cmpd="sng" algn="ctr">
            <a:solidFill>
              <a:schemeClr val="tx1">
                <a:lumMod val="75000"/>
                <a:lumOff val="25000"/>
              </a:schemeClr>
            </a:solidFill>
            <a:prstDash val="solid"/>
            <a:miter lim="800000"/>
          </a:ln>
          <a:effectLst/>
        </p:spPr>
        <p:txBody>
          <a:bodyPr/>
          <a:lstStyle/>
          <a:p>
            <a:endParaRPr lang="en-IN"/>
          </a:p>
        </p:txBody>
      </p:sp>
      <p:sp>
        <p:nvSpPr>
          <p:cNvPr id="2" name="Title 1">
            <a:extLst>
              <a:ext uri="{FF2B5EF4-FFF2-40B4-BE49-F238E27FC236}">
                <a16:creationId xmlns:a16="http://schemas.microsoft.com/office/drawing/2014/main" id="{CC8B77E0-F422-EFC1-D86B-EB9DA2F9E3B8}"/>
              </a:ext>
            </a:extLst>
          </p:cNvPr>
          <p:cNvSpPr>
            <a:spLocks noGrp="1"/>
          </p:cNvSpPr>
          <p:nvPr>
            <p:ph type="title"/>
          </p:nvPr>
        </p:nvSpPr>
        <p:spPr>
          <a:xfrm>
            <a:off x="1263520" y="1272800"/>
            <a:ext cx="6544620" cy="4312402"/>
          </a:xfrm>
        </p:spPr>
        <p:txBody>
          <a:bodyPr vert="horz" lIns="91440" tIns="45720" rIns="91440" bIns="45720" rtlCol="0" anchor="ctr">
            <a:normAutofit/>
          </a:bodyPr>
          <a:lstStyle/>
          <a:p>
            <a:pPr algn="r">
              <a:lnSpc>
                <a:spcPct val="83000"/>
              </a:lnSpc>
            </a:pPr>
            <a:r>
              <a:rPr lang="en-US" sz="6800" cap="all" spc="-100">
                <a:solidFill>
                  <a:schemeClr val="tx1"/>
                </a:solidFill>
              </a:rPr>
              <a:t>Thankyou</a:t>
            </a:r>
          </a:p>
        </p:txBody>
      </p:sp>
      <p:cxnSp>
        <p:nvCxnSpPr>
          <p:cNvPr id="51" name="Straight Connector 50">
            <a:extLst>
              <a:ext uri="{FF2B5EF4-FFF2-40B4-BE49-F238E27FC236}">
                <a16:creationId xmlns:a16="http://schemas.microsoft.com/office/drawing/2014/main" id="{994262BC-EE98-4BD6-82DB-4955E8DCC2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2" y="2057401"/>
            <a:ext cx="0" cy="274320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878743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495250"/>
            <a:ext cx="10058400" cy="1371600"/>
          </a:xfrm>
        </p:spPr>
        <p:txBody>
          <a:bodyPr>
            <a:normAutofit/>
          </a:bodyPr>
          <a:lstStyle/>
          <a:p>
            <a:pPr algn="ctr"/>
            <a:r>
              <a:rPr lang="en-US" dirty="0"/>
              <a:t>Project Architecture </a:t>
            </a:r>
          </a:p>
        </p:txBody>
      </p:sp>
      <p:pic>
        <p:nvPicPr>
          <p:cNvPr id="4" name="Picture 3">
            <a:extLst>
              <a:ext uri="{FF2B5EF4-FFF2-40B4-BE49-F238E27FC236}">
                <a16:creationId xmlns:a16="http://schemas.microsoft.com/office/drawing/2014/main" id="{6488A486-231C-57A0-2D69-38077079E81A}"/>
              </a:ext>
            </a:extLst>
          </p:cNvPr>
          <p:cNvPicPr>
            <a:picLocks noChangeAspect="1"/>
          </p:cNvPicPr>
          <p:nvPr/>
        </p:nvPicPr>
        <p:blipFill>
          <a:blip r:embed="rId3"/>
          <a:stretch>
            <a:fillRect/>
          </a:stretch>
        </p:blipFill>
        <p:spPr>
          <a:xfrm>
            <a:off x="1896797" y="2475504"/>
            <a:ext cx="1031754" cy="1051985"/>
          </a:xfrm>
          <a:prstGeom prst="rect">
            <a:avLst/>
          </a:prstGeom>
        </p:spPr>
      </p:pic>
      <p:sp>
        <p:nvSpPr>
          <p:cNvPr id="8" name="TextBox 7">
            <a:extLst>
              <a:ext uri="{FF2B5EF4-FFF2-40B4-BE49-F238E27FC236}">
                <a16:creationId xmlns:a16="http://schemas.microsoft.com/office/drawing/2014/main" id="{290FBEB6-C3A4-78C0-1E30-F1862F72EF01}"/>
              </a:ext>
            </a:extLst>
          </p:cNvPr>
          <p:cNvSpPr txBox="1"/>
          <p:nvPr/>
        </p:nvSpPr>
        <p:spPr>
          <a:xfrm>
            <a:off x="675208" y="1866850"/>
            <a:ext cx="2035629" cy="369332"/>
          </a:xfrm>
          <a:prstGeom prst="rect">
            <a:avLst/>
          </a:prstGeom>
          <a:solidFill>
            <a:schemeClr val="bg2">
              <a:lumMod val="25000"/>
            </a:schemeClr>
          </a:solidFill>
        </p:spPr>
        <p:txBody>
          <a:bodyPr wrap="square">
            <a:spAutoFit/>
          </a:bodyPr>
          <a:lstStyle/>
          <a:p>
            <a:r>
              <a:rPr lang="en-IN" dirty="0">
                <a:solidFill>
                  <a:schemeClr val="bg1">
                    <a:lumMod val="95000"/>
                  </a:schemeClr>
                </a:solidFill>
              </a:rPr>
              <a:t>Data Acquisition</a:t>
            </a:r>
          </a:p>
        </p:txBody>
      </p:sp>
      <p:sp>
        <p:nvSpPr>
          <p:cNvPr id="9" name="Arrow: Down 8">
            <a:extLst>
              <a:ext uri="{FF2B5EF4-FFF2-40B4-BE49-F238E27FC236}">
                <a16:creationId xmlns:a16="http://schemas.microsoft.com/office/drawing/2014/main" id="{ECEE1675-89B5-B16F-5F52-D63DE3E4C942}"/>
              </a:ext>
            </a:extLst>
          </p:cNvPr>
          <p:cNvSpPr/>
          <p:nvPr/>
        </p:nvSpPr>
        <p:spPr>
          <a:xfrm rot="5400000" flipV="1">
            <a:off x="2936589" y="1593090"/>
            <a:ext cx="566309" cy="91685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1" name="Straight Arrow Connector 10">
            <a:extLst>
              <a:ext uri="{FF2B5EF4-FFF2-40B4-BE49-F238E27FC236}">
                <a16:creationId xmlns:a16="http://schemas.microsoft.com/office/drawing/2014/main" id="{7907BCA6-2219-82B7-B653-DD4213BF171D}"/>
              </a:ext>
            </a:extLst>
          </p:cNvPr>
          <p:cNvCxnSpPr>
            <a:cxnSpLocks/>
          </p:cNvCxnSpPr>
          <p:nvPr/>
        </p:nvCxnSpPr>
        <p:spPr>
          <a:xfrm>
            <a:off x="1693022" y="2236182"/>
            <a:ext cx="0" cy="272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06CD886E-E55E-1035-710F-09FA2C1D3494}"/>
              </a:ext>
            </a:extLst>
          </p:cNvPr>
          <p:cNvSpPr txBox="1"/>
          <p:nvPr/>
        </p:nvSpPr>
        <p:spPr>
          <a:xfrm>
            <a:off x="3739637" y="1866850"/>
            <a:ext cx="2231908" cy="369332"/>
          </a:xfrm>
          <a:prstGeom prst="rect">
            <a:avLst/>
          </a:prstGeom>
          <a:solidFill>
            <a:schemeClr val="bg2">
              <a:lumMod val="25000"/>
            </a:schemeClr>
          </a:solidFill>
        </p:spPr>
        <p:txBody>
          <a:bodyPr wrap="square">
            <a:spAutoFit/>
          </a:bodyPr>
          <a:lstStyle/>
          <a:p>
            <a:r>
              <a:rPr lang="en-IN" dirty="0">
                <a:solidFill>
                  <a:schemeClr val="bg1">
                    <a:lumMod val="95000"/>
                  </a:schemeClr>
                </a:solidFill>
              </a:rPr>
              <a:t>Data Preprocessing</a:t>
            </a:r>
          </a:p>
        </p:txBody>
      </p:sp>
      <p:pic>
        <p:nvPicPr>
          <p:cNvPr id="15" name="Picture 14">
            <a:extLst>
              <a:ext uri="{FF2B5EF4-FFF2-40B4-BE49-F238E27FC236}">
                <a16:creationId xmlns:a16="http://schemas.microsoft.com/office/drawing/2014/main" id="{A5D37A58-7877-3902-5125-E73673642625}"/>
              </a:ext>
            </a:extLst>
          </p:cNvPr>
          <p:cNvPicPr>
            <a:picLocks noChangeAspect="1"/>
          </p:cNvPicPr>
          <p:nvPr/>
        </p:nvPicPr>
        <p:blipFill>
          <a:blip r:embed="rId4"/>
          <a:stretch>
            <a:fillRect/>
          </a:stretch>
        </p:blipFill>
        <p:spPr>
          <a:xfrm>
            <a:off x="3739633" y="2492834"/>
            <a:ext cx="2231908" cy="673701"/>
          </a:xfrm>
          <a:prstGeom prst="rect">
            <a:avLst/>
          </a:prstGeom>
        </p:spPr>
      </p:pic>
      <p:sp>
        <p:nvSpPr>
          <p:cNvPr id="16" name="TextBox 15">
            <a:extLst>
              <a:ext uri="{FF2B5EF4-FFF2-40B4-BE49-F238E27FC236}">
                <a16:creationId xmlns:a16="http://schemas.microsoft.com/office/drawing/2014/main" id="{FF8BE0D3-54FB-5F40-3146-6072B5A2DA14}"/>
              </a:ext>
            </a:extLst>
          </p:cNvPr>
          <p:cNvSpPr txBox="1"/>
          <p:nvPr/>
        </p:nvSpPr>
        <p:spPr>
          <a:xfrm>
            <a:off x="1944148" y="3527489"/>
            <a:ext cx="937051" cy="369332"/>
          </a:xfrm>
          <a:prstGeom prst="rect">
            <a:avLst/>
          </a:prstGeom>
          <a:noFill/>
        </p:spPr>
        <p:txBody>
          <a:bodyPr wrap="none" rtlCol="0">
            <a:spAutoFit/>
          </a:bodyPr>
          <a:lstStyle/>
          <a:p>
            <a:r>
              <a:rPr lang="en-US" dirty="0"/>
              <a:t>Pandas</a:t>
            </a:r>
            <a:endParaRPr lang="en-IN" dirty="0"/>
          </a:p>
        </p:txBody>
      </p:sp>
      <p:sp>
        <p:nvSpPr>
          <p:cNvPr id="17" name="TextBox 16">
            <a:extLst>
              <a:ext uri="{FF2B5EF4-FFF2-40B4-BE49-F238E27FC236}">
                <a16:creationId xmlns:a16="http://schemas.microsoft.com/office/drawing/2014/main" id="{11F79779-2F71-5802-9AEB-7667E3DFE0C5}"/>
              </a:ext>
            </a:extLst>
          </p:cNvPr>
          <p:cNvSpPr txBox="1"/>
          <p:nvPr/>
        </p:nvSpPr>
        <p:spPr>
          <a:xfrm>
            <a:off x="4435922" y="3178529"/>
            <a:ext cx="839332" cy="369332"/>
          </a:xfrm>
          <a:prstGeom prst="rect">
            <a:avLst/>
          </a:prstGeom>
          <a:noFill/>
        </p:spPr>
        <p:txBody>
          <a:bodyPr wrap="none" rtlCol="0">
            <a:spAutoFit/>
          </a:bodyPr>
          <a:lstStyle/>
          <a:p>
            <a:r>
              <a:rPr lang="en-US" dirty="0"/>
              <a:t>Regex</a:t>
            </a:r>
            <a:endParaRPr lang="en-IN" dirty="0"/>
          </a:p>
        </p:txBody>
      </p:sp>
      <p:sp>
        <p:nvSpPr>
          <p:cNvPr id="18" name="Arrow: Down 17">
            <a:extLst>
              <a:ext uri="{FF2B5EF4-FFF2-40B4-BE49-F238E27FC236}">
                <a16:creationId xmlns:a16="http://schemas.microsoft.com/office/drawing/2014/main" id="{9C41BE62-87A2-D6F0-3C36-82B481699C22}"/>
              </a:ext>
            </a:extLst>
          </p:cNvPr>
          <p:cNvSpPr/>
          <p:nvPr/>
        </p:nvSpPr>
        <p:spPr>
          <a:xfrm rot="10800000" flipV="1">
            <a:off x="4572433" y="3547861"/>
            <a:ext cx="566309" cy="65488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TextBox 18">
            <a:extLst>
              <a:ext uri="{FF2B5EF4-FFF2-40B4-BE49-F238E27FC236}">
                <a16:creationId xmlns:a16="http://schemas.microsoft.com/office/drawing/2014/main" id="{DC05D00B-6AED-1EA1-5A2F-8A967D37E882}"/>
              </a:ext>
            </a:extLst>
          </p:cNvPr>
          <p:cNvSpPr txBox="1"/>
          <p:nvPr/>
        </p:nvSpPr>
        <p:spPr>
          <a:xfrm>
            <a:off x="3739633" y="4387416"/>
            <a:ext cx="2231908" cy="369332"/>
          </a:xfrm>
          <a:prstGeom prst="rect">
            <a:avLst/>
          </a:prstGeom>
          <a:solidFill>
            <a:schemeClr val="bg2">
              <a:lumMod val="25000"/>
            </a:schemeClr>
          </a:solidFill>
        </p:spPr>
        <p:txBody>
          <a:bodyPr wrap="square">
            <a:spAutoFit/>
          </a:bodyPr>
          <a:lstStyle/>
          <a:p>
            <a:r>
              <a:rPr lang="en-IN" dirty="0">
                <a:solidFill>
                  <a:schemeClr val="bg1">
                    <a:lumMod val="95000"/>
                  </a:schemeClr>
                </a:solidFill>
              </a:rPr>
              <a:t>Sentiment Analysis</a:t>
            </a:r>
          </a:p>
        </p:txBody>
      </p:sp>
      <p:pic>
        <p:nvPicPr>
          <p:cNvPr id="22" name="Picture 21">
            <a:extLst>
              <a:ext uri="{FF2B5EF4-FFF2-40B4-BE49-F238E27FC236}">
                <a16:creationId xmlns:a16="http://schemas.microsoft.com/office/drawing/2014/main" id="{4A332C00-42E0-81E2-43F9-CF8D109A0BF0}"/>
              </a:ext>
            </a:extLst>
          </p:cNvPr>
          <p:cNvPicPr>
            <a:picLocks noChangeAspect="1"/>
          </p:cNvPicPr>
          <p:nvPr/>
        </p:nvPicPr>
        <p:blipFill rotWithShape="1">
          <a:blip r:embed="rId5"/>
          <a:srcRect l="9542" t="-351" r="8087" b="21543"/>
          <a:stretch/>
        </p:blipFill>
        <p:spPr>
          <a:xfrm>
            <a:off x="4233397" y="4763579"/>
            <a:ext cx="1244379" cy="1181336"/>
          </a:xfrm>
          <a:prstGeom prst="rect">
            <a:avLst/>
          </a:prstGeom>
        </p:spPr>
      </p:pic>
      <p:sp>
        <p:nvSpPr>
          <p:cNvPr id="23" name="TextBox 22">
            <a:extLst>
              <a:ext uri="{FF2B5EF4-FFF2-40B4-BE49-F238E27FC236}">
                <a16:creationId xmlns:a16="http://schemas.microsoft.com/office/drawing/2014/main" id="{7D8B6C01-B1FF-4449-1C30-C01FA0BA07BB}"/>
              </a:ext>
            </a:extLst>
          </p:cNvPr>
          <p:cNvSpPr txBox="1"/>
          <p:nvPr/>
        </p:nvSpPr>
        <p:spPr>
          <a:xfrm>
            <a:off x="4435920" y="5943642"/>
            <a:ext cx="1103700" cy="369332"/>
          </a:xfrm>
          <a:prstGeom prst="rect">
            <a:avLst/>
          </a:prstGeom>
          <a:noFill/>
        </p:spPr>
        <p:txBody>
          <a:bodyPr wrap="none" rtlCol="0">
            <a:spAutoFit/>
          </a:bodyPr>
          <a:lstStyle/>
          <a:p>
            <a:r>
              <a:rPr lang="en-US" dirty="0" err="1"/>
              <a:t>TextBlob</a:t>
            </a:r>
            <a:endParaRPr lang="en-IN" dirty="0"/>
          </a:p>
        </p:txBody>
      </p:sp>
      <p:sp>
        <p:nvSpPr>
          <p:cNvPr id="24" name="Arrow: Down 23">
            <a:extLst>
              <a:ext uri="{FF2B5EF4-FFF2-40B4-BE49-F238E27FC236}">
                <a16:creationId xmlns:a16="http://schemas.microsoft.com/office/drawing/2014/main" id="{AC344708-6580-5F2C-2E94-137200AA7C84}"/>
              </a:ext>
            </a:extLst>
          </p:cNvPr>
          <p:cNvSpPr/>
          <p:nvPr/>
        </p:nvSpPr>
        <p:spPr>
          <a:xfrm rot="5400000" flipV="1">
            <a:off x="6285681" y="4099246"/>
            <a:ext cx="566309" cy="94567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5" name="TextBox 24">
            <a:extLst>
              <a:ext uri="{FF2B5EF4-FFF2-40B4-BE49-F238E27FC236}">
                <a16:creationId xmlns:a16="http://schemas.microsoft.com/office/drawing/2014/main" id="{0C1E6B2B-A135-E651-580B-C6D4FEDC5025}"/>
              </a:ext>
            </a:extLst>
          </p:cNvPr>
          <p:cNvSpPr txBox="1"/>
          <p:nvPr/>
        </p:nvSpPr>
        <p:spPr>
          <a:xfrm>
            <a:off x="7166130" y="4387415"/>
            <a:ext cx="2152041" cy="369332"/>
          </a:xfrm>
          <a:prstGeom prst="rect">
            <a:avLst/>
          </a:prstGeom>
          <a:solidFill>
            <a:schemeClr val="bg2">
              <a:lumMod val="25000"/>
            </a:schemeClr>
          </a:solidFill>
        </p:spPr>
        <p:txBody>
          <a:bodyPr wrap="square">
            <a:spAutoFit/>
          </a:bodyPr>
          <a:lstStyle/>
          <a:p>
            <a:r>
              <a:rPr lang="en-IN" dirty="0">
                <a:solidFill>
                  <a:schemeClr val="bg1">
                    <a:lumMod val="95000"/>
                  </a:schemeClr>
                </a:solidFill>
              </a:rPr>
              <a:t>Data Visualization</a:t>
            </a:r>
          </a:p>
        </p:txBody>
      </p:sp>
      <p:pic>
        <p:nvPicPr>
          <p:cNvPr id="27" name="Picture 26">
            <a:extLst>
              <a:ext uri="{FF2B5EF4-FFF2-40B4-BE49-F238E27FC236}">
                <a16:creationId xmlns:a16="http://schemas.microsoft.com/office/drawing/2014/main" id="{A8E0E691-D676-8382-4059-4FFA9B66E40D}"/>
              </a:ext>
            </a:extLst>
          </p:cNvPr>
          <p:cNvPicPr>
            <a:picLocks noChangeAspect="1"/>
          </p:cNvPicPr>
          <p:nvPr/>
        </p:nvPicPr>
        <p:blipFill>
          <a:blip r:embed="rId6"/>
          <a:stretch>
            <a:fillRect/>
          </a:stretch>
        </p:blipFill>
        <p:spPr>
          <a:xfrm>
            <a:off x="6652382" y="4888262"/>
            <a:ext cx="1244379" cy="1391096"/>
          </a:xfrm>
          <a:prstGeom prst="rect">
            <a:avLst/>
          </a:prstGeom>
        </p:spPr>
      </p:pic>
      <p:pic>
        <p:nvPicPr>
          <p:cNvPr id="29" name="Picture 28">
            <a:extLst>
              <a:ext uri="{FF2B5EF4-FFF2-40B4-BE49-F238E27FC236}">
                <a16:creationId xmlns:a16="http://schemas.microsoft.com/office/drawing/2014/main" id="{380A9034-A333-79A4-A5AF-05D33F16560B}"/>
              </a:ext>
            </a:extLst>
          </p:cNvPr>
          <p:cNvPicPr>
            <a:picLocks noChangeAspect="1"/>
          </p:cNvPicPr>
          <p:nvPr/>
        </p:nvPicPr>
        <p:blipFill>
          <a:blip r:embed="rId7"/>
          <a:stretch>
            <a:fillRect/>
          </a:stretch>
        </p:blipFill>
        <p:spPr>
          <a:xfrm>
            <a:off x="8039468" y="4877214"/>
            <a:ext cx="1310489" cy="1336804"/>
          </a:xfrm>
          <a:prstGeom prst="rect">
            <a:avLst/>
          </a:prstGeom>
        </p:spPr>
      </p:pic>
      <p:pic>
        <p:nvPicPr>
          <p:cNvPr id="32" name="Picture 31">
            <a:extLst>
              <a:ext uri="{FF2B5EF4-FFF2-40B4-BE49-F238E27FC236}">
                <a16:creationId xmlns:a16="http://schemas.microsoft.com/office/drawing/2014/main" id="{D4916D6E-C655-D4F0-11E2-441483A632D7}"/>
              </a:ext>
            </a:extLst>
          </p:cNvPr>
          <p:cNvPicPr>
            <a:picLocks noChangeAspect="1"/>
          </p:cNvPicPr>
          <p:nvPr/>
        </p:nvPicPr>
        <p:blipFill>
          <a:blip r:embed="rId8"/>
          <a:stretch>
            <a:fillRect/>
          </a:stretch>
        </p:blipFill>
        <p:spPr>
          <a:xfrm>
            <a:off x="9493829" y="4822001"/>
            <a:ext cx="1244379" cy="1392017"/>
          </a:xfrm>
          <a:prstGeom prst="rect">
            <a:avLst/>
          </a:prstGeom>
        </p:spPr>
      </p:pic>
      <p:sp>
        <p:nvSpPr>
          <p:cNvPr id="33" name="Arrow: Down 32">
            <a:extLst>
              <a:ext uri="{FF2B5EF4-FFF2-40B4-BE49-F238E27FC236}">
                <a16:creationId xmlns:a16="http://schemas.microsoft.com/office/drawing/2014/main" id="{4255C04D-5A80-F686-85B6-1579808031BE}"/>
              </a:ext>
            </a:extLst>
          </p:cNvPr>
          <p:cNvSpPr/>
          <p:nvPr/>
        </p:nvSpPr>
        <p:spPr>
          <a:xfrm flipV="1">
            <a:off x="7962760" y="3612059"/>
            <a:ext cx="566309" cy="65488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4" name="TextBox 33">
            <a:extLst>
              <a:ext uri="{FF2B5EF4-FFF2-40B4-BE49-F238E27FC236}">
                <a16:creationId xmlns:a16="http://schemas.microsoft.com/office/drawing/2014/main" id="{B9363FBC-FB2B-7D15-6708-F07F6BD49D8D}"/>
              </a:ext>
            </a:extLst>
          </p:cNvPr>
          <p:cNvSpPr txBox="1"/>
          <p:nvPr/>
        </p:nvSpPr>
        <p:spPr>
          <a:xfrm>
            <a:off x="7497708" y="1866850"/>
            <a:ext cx="1488884" cy="369332"/>
          </a:xfrm>
          <a:prstGeom prst="rect">
            <a:avLst/>
          </a:prstGeom>
          <a:solidFill>
            <a:schemeClr val="bg2">
              <a:lumMod val="25000"/>
            </a:schemeClr>
          </a:solidFill>
        </p:spPr>
        <p:txBody>
          <a:bodyPr wrap="square">
            <a:spAutoFit/>
          </a:bodyPr>
          <a:lstStyle/>
          <a:p>
            <a:r>
              <a:rPr lang="en-IN" dirty="0">
                <a:solidFill>
                  <a:schemeClr val="bg1">
                    <a:lumMod val="95000"/>
                  </a:schemeClr>
                </a:solidFill>
              </a:rPr>
              <a:t>Data Export</a:t>
            </a:r>
          </a:p>
        </p:txBody>
      </p:sp>
      <p:pic>
        <p:nvPicPr>
          <p:cNvPr id="36" name="Picture 35">
            <a:extLst>
              <a:ext uri="{FF2B5EF4-FFF2-40B4-BE49-F238E27FC236}">
                <a16:creationId xmlns:a16="http://schemas.microsoft.com/office/drawing/2014/main" id="{60F7CA4C-CA78-B7B7-EFFD-3F215CC2B860}"/>
              </a:ext>
            </a:extLst>
          </p:cNvPr>
          <p:cNvPicPr>
            <a:picLocks noChangeAspect="1"/>
          </p:cNvPicPr>
          <p:nvPr/>
        </p:nvPicPr>
        <p:blipFill>
          <a:blip r:embed="rId9"/>
          <a:stretch>
            <a:fillRect/>
          </a:stretch>
        </p:blipFill>
        <p:spPr>
          <a:xfrm>
            <a:off x="674586" y="2691321"/>
            <a:ext cx="937052" cy="737679"/>
          </a:xfrm>
          <a:prstGeom prst="rect">
            <a:avLst/>
          </a:prstGeom>
        </p:spPr>
      </p:pic>
      <p:sp>
        <p:nvSpPr>
          <p:cNvPr id="37" name="TextBox 36">
            <a:extLst>
              <a:ext uri="{FF2B5EF4-FFF2-40B4-BE49-F238E27FC236}">
                <a16:creationId xmlns:a16="http://schemas.microsoft.com/office/drawing/2014/main" id="{D06E68B3-7C73-FBD6-6430-E3AA6568B1A2}"/>
              </a:ext>
            </a:extLst>
          </p:cNvPr>
          <p:cNvSpPr txBox="1"/>
          <p:nvPr/>
        </p:nvSpPr>
        <p:spPr>
          <a:xfrm>
            <a:off x="909344" y="3407709"/>
            <a:ext cx="514885" cy="369332"/>
          </a:xfrm>
          <a:prstGeom prst="rect">
            <a:avLst/>
          </a:prstGeom>
          <a:noFill/>
        </p:spPr>
        <p:txBody>
          <a:bodyPr wrap="none" rtlCol="0">
            <a:spAutoFit/>
          </a:bodyPr>
          <a:lstStyle/>
          <a:p>
            <a:r>
              <a:rPr lang="en-US" dirty="0"/>
              <a:t>csv</a:t>
            </a:r>
            <a:endParaRPr lang="en-IN" dirty="0"/>
          </a:p>
        </p:txBody>
      </p:sp>
      <p:pic>
        <p:nvPicPr>
          <p:cNvPr id="39" name="Picture 38">
            <a:extLst>
              <a:ext uri="{FF2B5EF4-FFF2-40B4-BE49-F238E27FC236}">
                <a16:creationId xmlns:a16="http://schemas.microsoft.com/office/drawing/2014/main" id="{336314E3-893F-3A77-DECA-621B9C913C1C}"/>
              </a:ext>
            </a:extLst>
          </p:cNvPr>
          <p:cNvPicPr>
            <a:picLocks noChangeAspect="1"/>
          </p:cNvPicPr>
          <p:nvPr/>
        </p:nvPicPr>
        <p:blipFill>
          <a:blip r:embed="rId3"/>
          <a:stretch>
            <a:fillRect/>
          </a:stretch>
        </p:blipFill>
        <p:spPr>
          <a:xfrm>
            <a:off x="7670144" y="2230525"/>
            <a:ext cx="1031754" cy="1051985"/>
          </a:xfrm>
          <a:prstGeom prst="rect">
            <a:avLst/>
          </a:prstGeom>
        </p:spPr>
      </p:pic>
      <p:sp>
        <p:nvSpPr>
          <p:cNvPr id="40" name="TextBox 39">
            <a:extLst>
              <a:ext uri="{FF2B5EF4-FFF2-40B4-BE49-F238E27FC236}">
                <a16:creationId xmlns:a16="http://schemas.microsoft.com/office/drawing/2014/main" id="{2C7FA80A-A860-886A-700E-39611CE202ED}"/>
              </a:ext>
            </a:extLst>
          </p:cNvPr>
          <p:cNvSpPr txBox="1"/>
          <p:nvPr/>
        </p:nvSpPr>
        <p:spPr>
          <a:xfrm>
            <a:off x="7717495" y="3282510"/>
            <a:ext cx="937051" cy="369332"/>
          </a:xfrm>
          <a:prstGeom prst="rect">
            <a:avLst/>
          </a:prstGeom>
          <a:noFill/>
        </p:spPr>
        <p:txBody>
          <a:bodyPr wrap="none" rtlCol="0">
            <a:spAutoFit/>
          </a:bodyPr>
          <a:lstStyle/>
          <a:p>
            <a:r>
              <a:rPr lang="en-US" dirty="0"/>
              <a:t>Pandas</a:t>
            </a:r>
            <a:endParaRPr lang="en-IN" dirty="0"/>
          </a:p>
        </p:txBody>
      </p:sp>
    </p:spTree>
    <p:extLst>
      <p:ext uri="{BB962C8B-B14F-4D97-AF65-F5344CB8AC3E}">
        <p14:creationId xmlns:p14="http://schemas.microsoft.com/office/powerpoint/2010/main" val="2049548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A2AD6B69-E0A0-476D-9EE1-6B69F04C5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6BE10A1-AD5F-4AB3-8A94-41D62B494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85000"/>
              <a:alpha val="60000"/>
            </a:schemeClr>
          </a:solidFill>
          <a:ln w="6350" cap="flat" cmpd="sng" algn="ctr">
            <a:noFill/>
            <a:prstDash val="solid"/>
          </a:ln>
          <a:effectLst>
            <a:softEdge rad="0"/>
          </a:effectLst>
        </p:spPr>
        <p:txBody>
          <a:bodyPr/>
          <a:lstStyle/>
          <a:p>
            <a:endParaRPr lang="en-IN"/>
          </a:p>
        </p:txBody>
      </p:sp>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573409" y="559477"/>
            <a:ext cx="3765200" cy="5709931"/>
          </a:xfrm>
        </p:spPr>
        <p:txBody>
          <a:bodyPr vert="horz" lIns="91440" tIns="45720" rIns="91440" bIns="45720" rtlCol="0" anchor="ctr">
            <a:normAutofit/>
          </a:bodyPr>
          <a:lstStyle/>
          <a:p>
            <a:pPr algn="ctr"/>
            <a:r>
              <a:rPr lang="en-US" sz="4800"/>
              <a:t>Project Architecture </a:t>
            </a:r>
          </a:p>
        </p:txBody>
      </p:sp>
      <p:sp>
        <p:nvSpPr>
          <p:cNvPr id="26" name="Rectangle 25">
            <a:extLst>
              <a:ext uri="{FF2B5EF4-FFF2-40B4-BE49-F238E27FC236}">
                <a16:creationId xmlns:a16="http://schemas.microsoft.com/office/drawing/2014/main" id="{5684BFFE-6A90-4311-ACD5-B34177D464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4122323" cy="6108192"/>
          </a:xfrm>
          <a:prstGeom prst="rect">
            <a:avLst/>
          </a:prstGeom>
          <a:noFill/>
          <a:ln w="6350" cap="sq" cmpd="sng" algn="ctr">
            <a:solidFill>
              <a:schemeClr val="tx1">
                <a:lumMod val="75000"/>
                <a:lumOff val="25000"/>
              </a:schemeClr>
            </a:solidFill>
            <a:prstDash val="solid"/>
            <a:miter lim="800000"/>
          </a:ln>
          <a:effectLst/>
        </p:spPr>
        <p:txBody>
          <a:bodyPr/>
          <a:lstStyle/>
          <a:p>
            <a:endParaRPr lang="en-IN"/>
          </a:p>
        </p:txBody>
      </p:sp>
      <p:graphicFrame>
        <p:nvGraphicFramePr>
          <p:cNvPr id="28" name="TextBox 4">
            <a:extLst>
              <a:ext uri="{FF2B5EF4-FFF2-40B4-BE49-F238E27FC236}">
                <a16:creationId xmlns:a16="http://schemas.microsoft.com/office/drawing/2014/main" id="{1DF0D8B3-C2E9-5082-55D9-8707CDEFB5D9}"/>
              </a:ext>
            </a:extLst>
          </p:cNvPr>
          <p:cNvGraphicFramePr/>
          <p:nvPr>
            <p:extLst>
              <p:ext uri="{D42A27DB-BD31-4B8C-83A1-F6EECF244321}">
                <p14:modId xmlns:p14="http://schemas.microsoft.com/office/powerpoint/2010/main" val="1999268837"/>
              </p:ext>
            </p:extLst>
          </p:nvPr>
        </p:nvGraphicFramePr>
        <p:xfrm>
          <a:off x="6051123" y="799083"/>
          <a:ext cx="5906181" cy="52307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0" name="Picture 29">
            <a:extLst>
              <a:ext uri="{FF2B5EF4-FFF2-40B4-BE49-F238E27FC236}">
                <a16:creationId xmlns:a16="http://schemas.microsoft.com/office/drawing/2014/main" id="{00672486-74AE-9793-281C-ECBEF64D1E96}"/>
              </a:ext>
            </a:extLst>
          </p:cNvPr>
          <p:cNvPicPr>
            <a:picLocks noChangeAspect="1"/>
          </p:cNvPicPr>
          <p:nvPr/>
        </p:nvPicPr>
        <p:blipFill>
          <a:blip r:embed="rId8"/>
          <a:stretch>
            <a:fillRect/>
          </a:stretch>
        </p:blipFill>
        <p:spPr>
          <a:xfrm>
            <a:off x="5891007" y="828199"/>
            <a:ext cx="839839" cy="856307"/>
          </a:xfrm>
          <a:prstGeom prst="rect">
            <a:avLst/>
          </a:prstGeom>
        </p:spPr>
      </p:pic>
      <p:pic>
        <p:nvPicPr>
          <p:cNvPr id="31" name="Picture 30">
            <a:extLst>
              <a:ext uri="{FF2B5EF4-FFF2-40B4-BE49-F238E27FC236}">
                <a16:creationId xmlns:a16="http://schemas.microsoft.com/office/drawing/2014/main" id="{D671C102-2ECD-E5C0-24D5-09A8EEDE4E67}"/>
              </a:ext>
            </a:extLst>
          </p:cNvPr>
          <p:cNvPicPr>
            <a:picLocks noChangeAspect="1"/>
          </p:cNvPicPr>
          <p:nvPr/>
        </p:nvPicPr>
        <p:blipFill>
          <a:blip r:embed="rId9"/>
          <a:stretch>
            <a:fillRect/>
          </a:stretch>
        </p:blipFill>
        <p:spPr>
          <a:xfrm>
            <a:off x="5042797" y="2046520"/>
            <a:ext cx="1874785" cy="565903"/>
          </a:xfrm>
          <a:prstGeom prst="rect">
            <a:avLst/>
          </a:prstGeom>
        </p:spPr>
      </p:pic>
      <p:pic>
        <p:nvPicPr>
          <p:cNvPr id="35" name="Picture 34">
            <a:extLst>
              <a:ext uri="{FF2B5EF4-FFF2-40B4-BE49-F238E27FC236}">
                <a16:creationId xmlns:a16="http://schemas.microsoft.com/office/drawing/2014/main" id="{94F52674-2C6E-868B-16A3-1B3590BEA5FA}"/>
              </a:ext>
            </a:extLst>
          </p:cNvPr>
          <p:cNvPicPr>
            <a:picLocks noChangeAspect="1"/>
          </p:cNvPicPr>
          <p:nvPr/>
        </p:nvPicPr>
        <p:blipFill rotWithShape="1">
          <a:blip r:embed="rId10"/>
          <a:srcRect l="9542" t="-351" r="8087" b="21543"/>
          <a:stretch/>
        </p:blipFill>
        <p:spPr>
          <a:xfrm>
            <a:off x="5961689" y="2921057"/>
            <a:ext cx="955893" cy="907465"/>
          </a:xfrm>
          <a:prstGeom prst="rect">
            <a:avLst/>
          </a:prstGeom>
        </p:spPr>
      </p:pic>
      <p:sp>
        <p:nvSpPr>
          <p:cNvPr id="38" name="TextBox 37">
            <a:extLst>
              <a:ext uri="{FF2B5EF4-FFF2-40B4-BE49-F238E27FC236}">
                <a16:creationId xmlns:a16="http://schemas.microsoft.com/office/drawing/2014/main" id="{C98151BA-4735-3D94-864B-D66224DB53D0}"/>
              </a:ext>
            </a:extLst>
          </p:cNvPr>
          <p:cNvSpPr txBox="1"/>
          <p:nvPr/>
        </p:nvSpPr>
        <p:spPr>
          <a:xfrm>
            <a:off x="4777931" y="3229776"/>
            <a:ext cx="1103700" cy="369332"/>
          </a:xfrm>
          <a:prstGeom prst="rect">
            <a:avLst/>
          </a:prstGeom>
          <a:noFill/>
        </p:spPr>
        <p:txBody>
          <a:bodyPr wrap="none" rtlCol="0">
            <a:spAutoFit/>
          </a:bodyPr>
          <a:lstStyle/>
          <a:p>
            <a:r>
              <a:rPr lang="en-US" dirty="0" err="1"/>
              <a:t>TextBlob</a:t>
            </a:r>
            <a:endParaRPr lang="en-IN" dirty="0"/>
          </a:p>
        </p:txBody>
      </p:sp>
      <p:pic>
        <p:nvPicPr>
          <p:cNvPr id="41" name="Picture 40">
            <a:extLst>
              <a:ext uri="{FF2B5EF4-FFF2-40B4-BE49-F238E27FC236}">
                <a16:creationId xmlns:a16="http://schemas.microsoft.com/office/drawing/2014/main" id="{F7FE7744-62ED-01FD-FAA0-0192CA1194C7}"/>
              </a:ext>
            </a:extLst>
          </p:cNvPr>
          <p:cNvPicPr>
            <a:picLocks noChangeAspect="1"/>
          </p:cNvPicPr>
          <p:nvPr/>
        </p:nvPicPr>
        <p:blipFill>
          <a:blip r:embed="rId11"/>
          <a:stretch>
            <a:fillRect/>
          </a:stretch>
        </p:blipFill>
        <p:spPr>
          <a:xfrm>
            <a:off x="5600018" y="3887752"/>
            <a:ext cx="601434" cy="672345"/>
          </a:xfrm>
          <a:prstGeom prst="rect">
            <a:avLst/>
          </a:prstGeom>
        </p:spPr>
      </p:pic>
      <p:pic>
        <p:nvPicPr>
          <p:cNvPr id="42" name="Picture 41">
            <a:extLst>
              <a:ext uri="{FF2B5EF4-FFF2-40B4-BE49-F238E27FC236}">
                <a16:creationId xmlns:a16="http://schemas.microsoft.com/office/drawing/2014/main" id="{0372A505-B7D1-13F1-A7EF-1EE740A46682}"/>
              </a:ext>
            </a:extLst>
          </p:cNvPr>
          <p:cNvPicPr>
            <a:picLocks noChangeAspect="1"/>
          </p:cNvPicPr>
          <p:nvPr/>
        </p:nvPicPr>
        <p:blipFill>
          <a:blip r:embed="rId12"/>
          <a:stretch>
            <a:fillRect/>
          </a:stretch>
        </p:blipFill>
        <p:spPr>
          <a:xfrm>
            <a:off x="4955958" y="4335891"/>
            <a:ext cx="633385" cy="646104"/>
          </a:xfrm>
          <a:prstGeom prst="rect">
            <a:avLst/>
          </a:prstGeom>
        </p:spPr>
      </p:pic>
      <p:pic>
        <p:nvPicPr>
          <p:cNvPr id="43" name="Picture 42">
            <a:extLst>
              <a:ext uri="{FF2B5EF4-FFF2-40B4-BE49-F238E27FC236}">
                <a16:creationId xmlns:a16="http://schemas.microsoft.com/office/drawing/2014/main" id="{1F6C4B00-0D1E-4731-F7B0-EC4123F3210E}"/>
              </a:ext>
            </a:extLst>
          </p:cNvPr>
          <p:cNvPicPr>
            <a:picLocks noChangeAspect="1"/>
          </p:cNvPicPr>
          <p:nvPr/>
        </p:nvPicPr>
        <p:blipFill>
          <a:blip r:embed="rId13"/>
          <a:stretch>
            <a:fillRect/>
          </a:stretch>
        </p:blipFill>
        <p:spPr>
          <a:xfrm>
            <a:off x="6335382" y="4303501"/>
            <a:ext cx="601434" cy="672790"/>
          </a:xfrm>
          <a:prstGeom prst="rect">
            <a:avLst/>
          </a:prstGeom>
        </p:spPr>
      </p:pic>
      <p:pic>
        <p:nvPicPr>
          <p:cNvPr id="44" name="Picture 43">
            <a:extLst>
              <a:ext uri="{FF2B5EF4-FFF2-40B4-BE49-F238E27FC236}">
                <a16:creationId xmlns:a16="http://schemas.microsoft.com/office/drawing/2014/main" id="{2434CE94-DAF4-E706-3ACC-1A02ECCF76B0}"/>
              </a:ext>
            </a:extLst>
          </p:cNvPr>
          <p:cNvPicPr>
            <a:picLocks noChangeAspect="1"/>
          </p:cNvPicPr>
          <p:nvPr/>
        </p:nvPicPr>
        <p:blipFill>
          <a:blip r:embed="rId14"/>
          <a:stretch>
            <a:fillRect/>
          </a:stretch>
        </p:blipFill>
        <p:spPr>
          <a:xfrm>
            <a:off x="5980530" y="5160772"/>
            <a:ext cx="937052" cy="737679"/>
          </a:xfrm>
          <a:prstGeom prst="rect">
            <a:avLst/>
          </a:prstGeom>
        </p:spPr>
      </p:pic>
    </p:spTree>
    <p:extLst>
      <p:ext uri="{BB962C8B-B14F-4D97-AF65-F5344CB8AC3E}">
        <p14:creationId xmlns:p14="http://schemas.microsoft.com/office/powerpoint/2010/main" val="6411204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20080"/>
            <a:ext cx="10058400" cy="1371600"/>
          </a:xfrm>
        </p:spPr>
        <p:txBody>
          <a:bodyPr>
            <a:normAutofit/>
          </a:bodyPr>
          <a:lstStyle/>
          <a:p>
            <a:pPr algn="ctr"/>
            <a:r>
              <a:rPr lang="en-US" dirty="0"/>
              <a:t>Code / lib used</a:t>
            </a:r>
          </a:p>
        </p:txBody>
      </p:sp>
      <p:pic>
        <p:nvPicPr>
          <p:cNvPr id="6" name="Picture 5">
            <a:extLst>
              <a:ext uri="{FF2B5EF4-FFF2-40B4-BE49-F238E27FC236}">
                <a16:creationId xmlns:a16="http://schemas.microsoft.com/office/drawing/2014/main" id="{0528364D-088B-C0BA-E9D7-1FD0A1EFFC40}"/>
              </a:ext>
            </a:extLst>
          </p:cNvPr>
          <p:cNvPicPr>
            <a:picLocks noChangeAspect="1"/>
          </p:cNvPicPr>
          <p:nvPr/>
        </p:nvPicPr>
        <p:blipFill rotWithShape="1">
          <a:blip r:embed="rId3"/>
          <a:srcRect l="13215" r="13571"/>
          <a:stretch/>
        </p:blipFill>
        <p:spPr>
          <a:xfrm>
            <a:off x="533401" y="1883566"/>
            <a:ext cx="5399313" cy="4148253"/>
          </a:xfrm>
          <a:prstGeom prst="rect">
            <a:avLst/>
          </a:prstGeom>
        </p:spPr>
      </p:pic>
      <p:sp>
        <p:nvSpPr>
          <p:cNvPr id="7" name="TextBox 6">
            <a:extLst>
              <a:ext uri="{FF2B5EF4-FFF2-40B4-BE49-F238E27FC236}">
                <a16:creationId xmlns:a16="http://schemas.microsoft.com/office/drawing/2014/main" id="{43BF90ED-D8A8-C123-56B0-EAE703D5CDE1}"/>
              </a:ext>
            </a:extLst>
          </p:cNvPr>
          <p:cNvSpPr txBox="1"/>
          <p:nvPr/>
        </p:nvSpPr>
        <p:spPr>
          <a:xfrm>
            <a:off x="7336971" y="2057400"/>
            <a:ext cx="3788229" cy="3539430"/>
          </a:xfrm>
          <a:prstGeom prst="rect">
            <a:avLst/>
          </a:prstGeom>
          <a:solidFill>
            <a:schemeClr val="bg1">
              <a:lumMod val="65000"/>
            </a:schemeClr>
          </a:solidFill>
        </p:spPr>
        <p:txBody>
          <a:bodyPr wrap="square" rtlCol="0">
            <a:spAutoFit/>
          </a:bodyPr>
          <a:lstStyle/>
          <a:p>
            <a:r>
              <a:rPr lang="en-US" sz="3200" dirty="0"/>
              <a:t>Pandas</a:t>
            </a:r>
          </a:p>
          <a:p>
            <a:r>
              <a:rPr lang="en-IN" sz="3200" dirty="0"/>
              <a:t>Matplotlib</a:t>
            </a:r>
            <a:endParaRPr lang="en-US" sz="3200" dirty="0"/>
          </a:p>
          <a:p>
            <a:r>
              <a:rPr lang="en-IN" sz="3200" dirty="0" err="1"/>
              <a:t>Textblob</a:t>
            </a:r>
            <a:endParaRPr lang="en-US" sz="3200" dirty="0"/>
          </a:p>
          <a:p>
            <a:r>
              <a:rPr lang="en-IN" sz="3200" dirty="0" err="1"/>
              <a:t>Nltk</a:t>
            </a:r>
            <a:endParaRPr lang="en-US" sz="3200" dirty="0"/>
          </a:p>
          <a:p>
            <a:r>
              <a:rPr lang="en-IN" sz="3200" dirty="0"/>
              <a:t>Seaborn</a:t>
            </a:r>
            <a:endParaRPr lang="en-US" sz="3200" dirty="0"/>
          </a:p>
          <a:p>
            <a:r>
              <a:rPr lang="en-IN" sz="3200" dirty="0" err="1"/>
              <a:t>Wordcloud</a:t>
            </a:r>
            <a:endParaRPr lang="en-US" sz="3200" dirty="0"/>
          </a:p>
          <a:p>
            <a:endParaRPr lang="en-IN" sz="3200" dirty="0"/>
          </a:p>
        </p:txBody>
      </p:sp>
    </p:spTree>
    <p:extLst>
      <p:ext uri="{BB962C8B-B14F-4D97-AF65-F5344CB8AC3E}">
        <p14:creationId xmlns:p14="http://schemas.microsoft.com/office/powerpoint/2010/main" val="1348503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36525"/>
            <a:ext cx="10058400" cy="1371600"/>
          </a:xfrm>
        </p:spPr>
        <p:txBody>
          <a:bodyPr>
            <a:normAutofit/>
          </a:bodyPr>
          <a:lstStyle/>
          <a:p>
            <a:pPr algn="ctr"/>
            <a:r>
              <a:rPr lang="en-US" dirty="0"/>
              <a:t>Project screenshots</a:t>
            </a:r>
          </a:p>
        </p:txBody>
      </p:sp>
      <p:pic>
        <p:nvPicPr>
          <p:cNvPr id="4" name="Picture 3">
            <a:extLst>
              <a:ext uri="{FF2B5EF4-FFF2-40B4-BE49-F238E27FC236}">
                <a16:creationId xmlns:a16="http://schemas.microsoft.com/office/drawing/2014/main" id="{1F9B4916-0A34-4B1F-579C-1E98AC36DC05}"/>
              </a:ext>
            </a:extLst>
          </p:cNvPr>
          <p:cNvPicPr>
            <a:picLocks noChangeAspect="1"/>
          </p:cNvPicPr>
          <p:nvPr/>
        </p:nvPicPr>
        <p:blipFill>
          <a:blip r:embed="rId3"/>
          <a:stretch>
            <a:fillRect/>
          </a:stretch>
        </p:blipFill>
        <p:spPr>
          <a:xfrm>
            <a:off x="2440789" y="1393676"/>
            <a:ext cx="7310421" cy="4810257"/>
          </a:xfrm>
          <a:prstGeom prst="rect">
            <a:avLst/>
          </a:prstGeom>
        </p:spPr>
      </p:pic>
    </p:spTree>
    <p:extLst>
      <p:ext uri="{BB962C8B-B14F-4D97-AF65-F5344CB8AC3E}">
        <p14:creationId xmlns:p14="http://schemas.microsoft.com/office/powerpoint/2010/main" val="740632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36525"/>
            <a:ext cx="10058400" cy="1371600"/>
          </a:xfrm>
        </p:spPr>
        <p:txBody>
          <a:bodyPr>
            <a:normAutofit/>
          </a:bodyPr>
          <a:lstStyle/>
          <a:p>
            <a:pPr algn="ctr"/>
            <a:r>
              <a:rPr lang="en-US" dirty="0"/>
              <a:t>Project screenshots</a:t>
            </a:r>
          </a:p>
        </p:txBody>
      </p:sp>
      <p:pic>
        <p:nvPicPr>
          <p:cNvPr id="5" name="Picture 4">
            <a:extLst>
              <a:ext uri="{FF2B5EF4-FFF2-40B4-BE49-F238E27FC236}">
                <a16:creationId xmlns:a16="http://schemas.microsoft.com/office/drawing/2014/main" id="{17DF1048-FE09-B267-3C3F-E02C8DB2A8BD}"/>
              </a:ext>
            </a:extLst>
          </p:cNvPr>
          <p:cNvPicPr>
            <a:picLocks noChangeAspect="1"/>
          </p:cNvPicPr>
          <p:nvPr/>
        </p:nvPicPr>
        <p:blipFill>
          <a:blip r:embed="rId3"/>
          <a:stretch>
            <a:fillRect/>
          </a:stretch>
        </p:blipFill>
        <p:spPr>
          <a:xfrm>
            <a:off x="1801561" y="1331520"/>
            <a:ext cx="8588877" cy="5049978"/>
          </a:xfrm>
          <a:prstGeom prst="rect">
            <a:avLst/>
          </a:prstGeom>
        </p:spPr>
      </p:pic>
    </p:spTree>
    <p:extLst>
      <p:ext uri="{BB962C8B-B14F-4D97-AF65-F5344CB8AC3E}">
        <p14:creationId xmlns:p14="http://schemas.microsoft.com/office/powerpoint/2010/main" val="3896431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36525"/>
            <a:ext cx="10058400" cy="1371600"/>
          </a:xfrm>
        </p:spPr>
        <p:txBody>
          <a:bodyPr>
            <a:normAutofit/>
          </a:bodyPr>
          <a:lstStyle/>
          <a:p>
            <a:pPr algn="ctr"/>
            <a:r>
              <a:rPr lang="en-US" dirty="0"/>
              <a:t>Project screenshots</a:t>
            </a:r>
          </a:p>
        </p:txBody>
      </p:sp>
      <p:pic>
        <p:nvPicPr>
          <p:cNvPr id="4" name="Picture 3">
            <a:extLst>
              <a:ext uri="{FF2B5EF4-FFF2-40B4-BE49-F238E27FC236}">
                <a16:creationId xmlns:a16="http://schemas.microsoft.com/office/drawing/2014/main" id="{1139A6D0-3A1D-FA94-F614-A4671D6F087F}"/>
              </a:ext>
            </a:extLst>
          </p:cNvPr>
          <p:cNvPicPr>
            <a:picLocks noChangeAspect="1"/>
          </p:cNvPicPr>
          <p:nvPr/>
        </p:nvPicPr>
        <p:blipFill>
          <a:blip r:embed="rId3"/>
          <a:stretch>
            <a:fillRect/>
          </a:stretch>
        </p:blipFill>
        <p:spPr>
          <a:xfrm>
            <a:off x="1763819" y="1180837"/>
            <a:ext cx="8664361" cy="5288421"/>
          </a:xfrm>
          <a:prstGeom prst="rect">
            <a:avLst/>
          </a:prstGeom>
        </p:spPr>
      </p:pic>
    </p:spTree>
    <p:extLst>
      <p:ext uri="{BB962C8B-B14F-4D97-AF65-F5344CB8AC3E}">
        <p14:creationId xmlns:p14="http://schemas.microsoft.com/office/powerpoint/2010/main" val="2141693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36525"/>
            <a:ext cx="10058400" cy="1371600"/>
          </a:xfrm>
        </p:spPr>
        <p:txBody>
          <a:bodyPr>
            <a:normAutofit/>
          </a:bodyPr>
          <a:lstStyle/>
          <a:p>
            <a:pPr algn="ctr"/>
            <a:r>
              <a:rPr lang="en-US" dirty="0"/>
              <a:t>Project screenshots</a:t>
            </a:r>
          </a:p>
        </p:txBody>
      </p:sp>
      <p:pic>
        <p:nvPicPr>
          <p:cNvPr id="5" name="Picture 4">
            <a:extLst>
              <a:ext uri="{FF2B5EF4-FFF2-40B4-BE49-F238E27FC236}">
                <a16:creationId xmlns:a16="http://schemas.microsoft.com/office/drawing/2014/main" id="{F4A5AAEF-0C30-CA22-09EE-1DAC1EEC7DEC}"/>
              </a:ext>
            </a:extLst>
          </p:cNvPr>
          <p:cNvPicPr>
            <a:picLocks noChangeAspect="1"/>
          </p:cNvPicPr>
          <p:nvPr/>
        </p:nvPicPr>
        <p:blipFill>
          <a:blip r:embed="rId3"/>
          <a:stretch>
            <a:fillRect/>
          </a:stretch>
        </p:blipFill>
        <p:spPr>
          <a:xfrm>
            <a:off x="343984" y="1365956"/>
            <a:ext cx="11504032" cy="4556630"/>
          </a:xfrm>
          <a:prstGeom prst="rect">
            <a:avLst/>
          </a:prstGeom>
        </p:spPr>
      </p:pic>
    </p:spTree>
    <p:extLst>
      <p:ext uri="{BB962C8B-B14F-4D97-AF65-F5344CB8AC3E}">
        <p14:creationId xmlns:p14="http://schemas.microsoft.com/office/powerpoint/2010/main" val="20226879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295F-E638-4F61-AFE2-CF3E40556031}"/>
              </a:ext>
            </a:extLst>
          </p:cNvPr>
          <p:cNvSpPr>
            <a:spLocks noGrp="1"/>
          </p:cNvSpPr>
          <p:nvPr>
            <p:ph type="title"/>
          </p:nvPr>
        </p:nvSpPr>
        <p:spPr>
          <a:xfrm>
            <a:off x="1066800" y="136525"/>
            <a:ext cx="10058400" cy="1371600"/>
          </a:xfrm>
        </p:spPr>
        <p:txBody>
          <a:bodyPr>
            <a:normAutofit/>
          </a:bodyPr>
          <a:lstStyle/>
          <a:p>
            <a:pPr algn="ctr"/>
            <a:r>
              <a:rPr lang="en-US" dirty="0"/>
              <a:t>Project screenshots</a:t>
            </a:r>
          </a:p>
        </p:txBody>
      </p:sp>
      <p:pic>
        <p:nvPicPr>
          <p:cNvPr id="4" name="Picture 3">
            <a:extLst>
              <a:ext uri="{FF2B5EF4-FFF2-40B4-BE49-F238E27FC236}">
                <a16:creationId xmlns:a16="http://schemas.microsoft.com/office/drawing/2014/main" id="{29584C2B-606C-3499-D4BB-20AB072509E6}"/>
              </a:ext>
            </a:extLst>
          </p:cNvPr>
          <p:cNvPicPr>
            <a:picLocks noChangeAspect="1"/>
          </p:cNvPicPr>
          <p:nvPr/>
        </p:nvPicPr>
        <p:blipFill>
          <a:blip r:embed="rId3"/>
          <a:stretch>
            <a:fillRect/>
          </a:stretch>
        </p:blipFill>
        <p:spPr>
          <a:xfrm>
            <a:off x="1247098" y="1380796"/>
            <a:ext cx="9697803" cy="4706007"/>
          </a:xfrm>
          <a:prstGeom prst="rect">
            <a:avLst/>
          </a:prstGeom>
        </p:spPr>
      </p:pic>
    </p:spTree>
    <p:extLst>
      <p:ext uri="{BB962C8B-B14F-4D97-AF65-F5344CB8AC3E}">
        <p14:creationId xmlns:p14="http://schemas.microsoft.com/office/powerpoint/2010/main" val="13119631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10.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1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1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13.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2.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3.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4.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5.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6.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7.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8.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ppt/theme/themeOverride9.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{06614D6A-219F-41A9-B102-A6430E456760}tf56219246_win32</Template>
  <TotalTime>47</TotalTime>
  <Words>435</Words>
  <Application>Microsoft Office PowerPoint</Application>
  <PresentationFormat>Widescreen</PresentationFormat>
  <Paragraphs>52</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Avenir Next LT Pro</vt:lpstr>
      <vt:lpstr>Avenir Next LT Pro Light</vt:lpstr>
      <vt:lpstr>Garamond</vt:lpstr>
      <vt:lpstr>SavonVTI</vt:lpstr>
      <vt:lpstr>#4 Sentiment Analysis Assignment </vt:lpstr>
      <vt:lpstr>Project Architecture </vt:lpstr>
      <vt:lpstr>Project Architecture </vt:lpstr>
      <vt:lpstr>Code / lib used</vt:lpstr>
      <vt:lpstr>Project screenshots</vt:lpstr>
      <vt:lpstr>Project screenshots</vt:lpstr>
      <vt:lpstr>Project screenshots</vt:lpstr>
      <vt:lpstr>Project screenshots</vt:lpstr>
      <vt:lpstr>Project screenshots</vt:lpstr>
      <vt:lpstr>Project screenshots</vt:lpstr>
      <vt:lpstr>Project screenshots</vt:lpstr>
      <vt:lpstr>Project screenshots</vt:lpstr>
      <vt:lpstr>Project screenshots</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Prajakta Avinash Ninave</dc:creator>
  <cp:lastModifiedBy>Prajakta Avinash Ninave</cp:lastModifiedBy>
  <cp:revision>8</cp:revision>
  <dcterms:created xsi:type="dcterms:W3CDTF">2024-07-27T00:51:31Z</dcterms:created>
  <dcterms:modified xsi:type="dcterms:W3CDTF">2024-07-27T01:39:16Z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